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2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car-price-prediction-ojsqx4h4pw6ubdubmbzjxr.streamlit.app/" TargetMode="External"/><Relationship Id="rId5" Type="http://schemas.openxmlformats.org/officeDocument/2006/relationships/image" Target="../media/image28.png"/><Relationship Id="rId4" Type="http://schemas.openxmlformats.org/officeDocument/2006/relationships/hyperlink" Target="http://localhost:850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car-price-prediction-ojsqx4h4pw6ubdubmbzjxr.streamlit.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679025"/>
            <a:ext cx="6454140" cy="833199"/>
          </a:xfrm>
          <a:prstGeom prst="rect">
            <a:avLst/>
          </a:prstGeom>
          <a:noFill/>
          <a:ln/>
        </p:spPr>
        <p:txBody>
          <a:bodyPr wrap="non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Car Price Prediction</a:t>
            </a:r>
            <a:endParaRPr lang="en-US" sz="5249" dirty="0"/>
          </a:p>
        </p:txBody>
      </p:sp>
      <p:sp>
        <p:nvSpPr>
          <p:cNvPr id="6" name="Text 3"/>
          <p:cNvSpPr/>
          <p:nvPr/>
        </p:nvSpPr>
        <p:spPr>
          <a:xfrm>
            <a:off x="833199" y="3845481"/>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Discover the factors that influence car prices and how to build a model to predict them. Take a deep dive into the exciting world of automotive data science.</a:t>
            </a:r>
            <a:endParaRPr lang="en-US" sz="1750" dirty="0"/>
          </a:p>
        </p:txBody>
      </p:sp>
      <p:sp>
        <p:nvSpPr>
          <p:cNvPr id="7" name="Shape 4"/>
          <p:cNvSpPr/>
          <p:nvPr/>
        </p:nvSpPr>
        <p:spPr>
          <a:xfrm>
            <a:off x="833199" y="5178266"/>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40819" y="5185886"/>
            <a:ext cx="340162" cy="340162"/>
          </a:xfrm>
          <a:prstGeom prst="rect">
            <a:avLst/>
          </a:prstGeom>
        </p:spPr>
      </p:pic>
      <p:sp>
        <p:nvSpPr>
          <p:cNvPr id="9" name="Text 5"/>
          <p:cNvSpPr/>
          <p:nvPr/>
        </p:nvSpPr>
        <p:spPr>
          <a:xfrm>
            <a:off x="1299686" y="5161598"/>
            <a:ext cx="2004060" cy="388858"/>
          </a:xfrm>
          <a:prstGeom prst="rect">
            <a:avLst/>
          </a:prstGeom>
          <a:noFill/>
          <a:ln/>
        </p:spPr>
        <p:txBody>
          <a:bodyPr wrap="none" rtlCol="0" anchor="t"/>
          <a:lstStyle/>
          <a:p>
            <a:pPr marL="0" indent="0" algn="l">
              <a:lnSpc>
                <a:spcPts val="3062"/>
              </a:lnSpc>
              <a:buNone/>
            </a:pPr>
            <a:r>
              <a:rPr lang="en-US" sz="2187" b="1" dirty="0">
                <a:solidFill>
                  <a:srgbClr val="EBECEF"/>
                </a:solidFill>
                <a:latin typeface="Epilogue" pitchFamily="34" charset="0"/>
                <a:ea typeface="Epilogue" pitchFamily="34" charset="-122"/>
                <a:cs typeface="Epilogue" pitchFamily="34" charset="-120"/>
              </a:rPr>
              <a:t>by Anil Poddar</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624"/>
          </a:xfrm>
          <a:prstGeom prst="rect">
            <a:avLst/>
          </a:prstGeom>
          <a:solidFill>
            <a:srgbClr val="080E26"/>
          </a:solidFill>
          <a:ln w="10597">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1624"/>
          </a:xfrm>
          <a:prstGeom prst="rect">
            <a:avLst/>
          </a:prstGeom>
        </p:spPr>
      </p:pic>
      <p:sp>
        <p:nvSpPr>
          <p:cNvPr id="5" name="Shape 2"/>
          <p:cNvSpPr/>
          <p:nvPr/>
        </p:nvSpPr>
        <p:spPr>
          <a:xfrm>
            <a:off x="0" y="0"/>
            <a:ext cx="14630400" cy="8231624"/>
          </a:xfrm>
          <a:prstGeom prst="rect">
            <a:avLst/>
          </a:prstGeom>
          <a:solidFill>
            <a:srgbClr val="080E26">
              <a:alpha val="80000"/>
            </a:srgbClr>
          </a:solidFill>
          <a:ln/>
        </p:spPr>
      </p:sp>
      <p:sp>
        <p:nvSpPr>
          <p:cNvPr id="6" name="Text 3"/>
          <p:cNvSpPr/>
          <p:nvPr/>
        </p:nvSpPr>
        <p:spPr>
          <a:xfrm>
            <a:off x="3252907" y="470297"/>
            <a:ext cx="5966460" cy="534352"/>
          </a:xfrm>
          <a:prstGeom prst="rect">
            <a:avLst/>
          </a:prstGeom>
          <a:noFill/>
          <a:ln/>
        </p:spPr>
        <p:txBody>
          <a:bodyPr wrap="none" rtlCol="0" anchor="t"/>
          <a:lstStyle/>
          <a:p>
            <a:pPr marL="0" indent="0">
              <a:lnSpc>
                <a:spcPts val="4209"/>
              </a:lnSpc>
              <a:buNone/>
            </a:pPr>
            <a:r>
              <a:rPr lang="en-US" sz="3367" dirty="0">
                <a:solidFill>
                  <a:srgbClr val="FFFFFF"/>
                </a:solidFill>
                <a:latin typeface="Fraunces" pitchFamily="34" charset="0"/>
                <a:ea typeface="Fraunces" pitchFamily="34" charset="-122"/>
                <a:cs typeface="Fraunces" pitchFamily="34" charset="-120"/>
              </a:rPr>
              <a:t>EDA for Categorical Columns</a:t>
            </a:r>
            <a:endParaRPr lang="en-US" sz="3367" dirty="0"/>
          </a:p>
        </p:txBody>
      </p:sp>
      <p:pic>
        <p:nvPicPr>
          <p:cNvPr id="7" name="Image 1" descr="preencoded.png"/>
          <p:cNvPicPr>
            <a:picLocks noChangeAspect="1"/>
          </p:cNvPicPr>
          <p:nvPr/>
        </p:nvPicPr>
        <p:blipFill>
          <a:blip r:embed="rId4"/>
          <a:stretch>
            <a:fillRect/>
          </a:stretch>
        </p:blipFill>
        <p:spPr>
          <a:xfrm>
            <a:off x="3252907" y="1453515"/>
            <a:ext cx="3113008" cy="2369463"/>
          </a:xfrm>
          <a:prstGeom prst="rect">
            <a:avLst/>
          </a:prstGeom>
        </p:spPr>
      </p:pic>
      <p:sp>
        <p:nvSpPr>
          <p:cNvPr id="8" name="Text 4"/>
          <p:cNvSpPr/>
          <p:nvPr/>
        </p:nvSpPr>
        <p:spPr>
          <a:xfrm>
            <a:off x="6790730" y="1414939"/>
            <a:ext cx="1762601" cy="218837"/>
          </a:xfrm>
          <a:prstGeom prst="rect">
            <a:avLst/>
          </a:prstGeom>
          <a:noFill/>
          <a:ln/>
        </p:spPr>
        <p:txBody>
          <a:bodyPr wrap="none" rtlCol="0" anchor="t"/>
          <a:lstStyle/>
          <a:p>
            <a:pPr marL="0" indent="0">
              <a:lnSpc>
                <a:spcPts val="1724"/>
              </a:lnSpc>
              <a:buNone/>
            </a:pPr>
            <a:r>
              <a:rPr lang="en-US" sz="1077" dirty="0">
                <a:solidFill>
                  <a:srgbClr val="EBECEF"/>
                </a:solidFill>
                <a:latin typeface="Epilogue" pitchFamily="34" charset="0"/>
                <a:ea typeface="Epilogue" pitchFamily="34" charset="-122"/>
                <a:cs typeface="Epilogue" pitchFamily="34" charset="-120"/>
              </a:rPr>
              <a:t>plt.figure(figsize=(12,12))</a:t>
            </a:r>
            <a:endParaRPr lang="en-US" sz="1077" dirty="0"/>
          </a:p>
        </p:txBody>
      </p:sp>
      <p:sp>
        <p:nvSpPr>
          <p:cNvPr id="9" name="Text 5"/>
          <p:cNvSpPr/>
          <p:nvPr/>
        </p:nvSpPr>
        <p:spPr>
          <a:xfrm>
            <a:off x="6790730" y="1787604"/>
            <a:ext cx="1762601" cy="656511"/>
          </a:xfrm>
          <a:prstGeom prst="rect">
            <a:avLst/>
          </a:prstGeom>
          <a:noFill/>
          <a:ln/>
        </p:spPr>
        <p:txBody>
          <a:bodyPr wrap="squar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for i, cat in enumerate(cat_cols[1:5]):</a:t>
            </a:r>
            <a:endParaRPr lang="en-US" sz="1077" dirty="0"/>
          </a:p>
        </p:txBody>
      </p:sp>
      <p:sp>
        <p:nvSpPr>
          <p:cNvPr id="10" name="Text 6"/>
          <p:cNvSpPr/>
          <p:nvPr/>
        </p:nvSpPr>
        <p:spPr>
          <a:xfrm>
            <a:off x="6790730" y="2597944"/>
            <a:ext cx="1762601" cy="218837"/>
          </a:xfrm>
          <a:prstGeom prst="rect">
            <a:avLst/>
          </a:prstGeom>
          <a:noFill/>
          <a:ln/>
        </p:spPr>
        <p:txBody>
          <a:bodyPr wrap="non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plt.subplot(3,2,i+1)</a:t>
            </a:r>
            <a:endParaRPr lang="en-US" sz="1077" dirty="0"/>
          </a:p>
        </p:txBody>
      </p:sp>
      <p:sp>
        <p:nvSpPr>
          <p:cNvPr id="11" name="Text 7"/>
          <p:cNvSpPr/>
          <p:nvPr/>
        </p:nvSpPr>
        <p:spPr>
          <a:xfrm>
            <a:off x="6790730" y="2970609"/>
            <a:ext cx="1762601" cy="437674"/>
          </a:xfrm>
          <a:prstGeom prst="rect">
            <a:avLst/>
          </a:prstGeom>
          <a:noFill/>
          <a:ln/>
        </p:spPr>
        <p:txBody>
          <a:bodyPr wrap="squar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sns.countplot(data=df,x=cat)</a:t>
            </a:r>
            <a:endParaRPr lang="en-US" sz="1077" dirty="0"/>
          </a:p>
        </p:txBody>
      </p:sp>
      <p:sp>
        <p:nvSpPr>
          <p:cNvPr id="12" name="Text 8"/>
          <p:cNvSpPr/>
          <p:nvPr/>
        </p:nvSpPr>
        <p:spPr>
          <a:xfrm>
            <a:off x="6790730" y="3562112"/>
            <a:ext cx="1762601" cy="218837"/>
          </a:xfrm>
          <a:prstGeom prst="rect">
            <a:avLst/>
          </a:prstGeom>
          <a:noFill/>
          <a:ln/>
        </p:spPr>
        <p:txBody>
          <a:bodyPr wrap="non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plt.xticks(rotation=45)</a:t>
            </a:r>
            <a:endParaRPr lang="en-US" sz="1077" dirty="0"/>
          </a:p>
        </p:txBody>
      </p:sp>
      <p:sp>
        <p:nvSpPr>
          <p:cNvPr id="13" name="Text 9"/>
          <p:cNvSpPr/>
          <p:nvPr/>
        </p:nvSpPr>
        <p:spPr>
          <a:xfrm>
            <a:off x="6790730" y="3934778"/>
            <a:ext cx="1762601" cy="437674"/>
          </a:xfrm>
          <a:prstGeom prst="rect">
            <a:avLst/>
          </a:prstGeom>
          <a:noFill/>
          <a:ln/>
        </p:spPr>
        <p:txBody>
          <a:bodyPr wrap="squar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plt.title(f'Count Plot for {cat}')</a:t>
            </a:r>
            <a:endParaRPr lang="en-US" sz="1077" dirty="0"/>
          </a:p>
        </p:txBody>
      </p:sp>
      <p:sp>
        <p:nvSpPr>
          <p:cNvPr id="14" name="Text 10"/>
          <p:cNvSpPr/>
          <p:nvPr/>
        </p:nvSpPr>
        <p:spPr>
          <a:xfrm>
            <a:off x="6790730" y="4526280"/>
            <a:ext cx="1762601" cy="218837"/>
          </a:xfrm>
          <a:prstGeom prst="rect">
            <a:avLst/>
          </a:prstGeom>
          <a:noFill/>
          <a:ln/>
        </p:spPr>
        <p:txBody>
          <a:bodyPr wrap="non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plt.tight_layout()</a:t>
            </a:r>
            <a:endParaRPr lang="en-US" sz="1077" dirty="0"/>
          </a:p>
        </p:txBody>
      </p:sp>
      <p:sp>
        <p:nvSpPr>
          <p:cNvPr id="15" name="Text 11"/>
          <p:cNvSpPr/>
          <p:nvPr/>
        </p:nvSpPr>
        <p:spPr>
          <a:xfrm>
            <a:off x="6790730" y="4898946"/>
            <a:ext cx="1762601" cy="437674"/>
          </a:xfrm>
          <a:prstGeom prst="rect">
            <a:avLst/>
          </a:prstGeom>
          <a:noFill/>
          <a:ln/>
        </p:spPr>
        <p:txBody>
          <a:bodyPr wrap="squar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#plt.savefig("Categorical Plot")</a:t>
            </a:r>
            <a:endParaRPr lang="en-US" sz="1077" dirty="0"/>
          </a:p>
        </p:txBody>
      </p:sp>
      <p:sp>
        <p:nvSpPr>
          <p:cNvPr id="16" name="Text 12"/>
          <p:cNvSpPr/>
          <p:nvPr/>
        </p:nvSpPr>
        <p:spPr>
          <a:xfrm>
            <a:off x="6790730" y="5490448"/>
            <a:ext cx="1762601" cy="218837"/>
          </a:xfrm>
          <a:prstGeom prst="rect">
            <a:avLst/>
          </a:prstGeom>
          <a:noFill/>
          <a:ln/>
        </p:spPr>
        <p:txBody>
          <a:bodyPr wrap="none" rtlCol="0" anchor="t"/>
          <a:lstStyle/>
          <a:p>
            <a:pPr marL="0" indent="0" algn="l">
              <a:lnSpc>
                <a:spcPts val="1724"/>
              </a:lnSpc>
              <a:buNone/>
            </a:pPr>
            <a:r>
              <a:rPr lang="en-US" sz="1077" dirty="0">
                <a:solidFill>
                  <a:srgbClr val="EBECEF"/>
                </a:solidFill>
                <a:latin typeface="Epilogue" pitchFamily="34" charset="0"/>
                <a:ea typeface="Epilogue" pitchFamily="34" charset="-122"/>
                <a:cs typeface="Epilogue" pitchFamily="34" charset="-120"/>
              </a:rPr>
              <a:t>plt.show()</a:t>
            </a:r>
            <a:endParaRPr lang="en-US" sz="1077" dirty="0"/>
          </a:p>
        </p:txBody>
      </p:sp>
      <p:sp>
        <p:nvSpPr>
          <p:cNvPr id="17" name="Text 13"/>
          <p:cNvSpPr/>
          <p:nvPr/>
        </p:nvSpPr>
        <p:spPr>
          <a:xfrm>
            <a:off x="6790730" y="5863114"/>
            <a:ext cx="1762601" cy="218837"/>
          </a:xfrm>
          <a:prstGeom prst="rect">
            <a:avLst/>
          </a:prstGeom>
          <a:noFill/>
          <a:ln/>
        </p:spPr>
        <p:txBody>
          <a:bodyPr wrap="none" rtlCol="0" anchor="t"/>
          <a:lstStyle/>
          <a:p>
            <a:pPr marL="0" indent="0" algn="l">
              <a:lnSpc>
                <a:spcPts val="1724"/>
              </a:lnSpc>
              <a:buNone/>
            </a:pPr>
            <a:endParaRPr lang="en-US" sz="1077" dirty="0"/>
          </a:p>
        </p:txBody>
      </p:sp>
      <p:sp>
        <p:nvSpPr>
          <p:cNvPr id="18" name="Text 14"/>
          <p:cNvSpPr/>
          <p:nvPr/>
        </p:nvSpPr>
        <p:spPr>
          <a:xfrm>
            <a:off x="9159002" y="1432084"/>
            <a:ext cx="2052518" cy="320635"/>
          </a:xfrm>
          <a:prstGeom prst="rect">
            <a:avLst/>
          </a:prstGeom>
          <a:noFill/>
          <a:ln/>
        </p:spPr>
        <p:txBody>
          <a:bodyPr wrap="none" rtlCol="0" anchor="t"/>
          <a:lstStyle/>
          <a:p>
            <a:pPr marL="0" indent="0" algn="ctr">
              <a:lnSpc>
                <a:spcPts val="2525"/>
              </a:lnSpc>
              <a:buNone/>
            </a:pPr>
            <a:r>
              <a:rPr lang="en-US" sz="2020" b="1" u="sng" dirty="0">
                <a:solidFill>
                  <a:srgbClr val="FAA1A1"/>
                </a:solidFill>
                <a:latin typeface="Fraunces" pitchFamily="34" charset="0"/>
                <a:ea typeface="Fraunces" pitchFamily="34" charset="-122"/>
                <a:cs typeface="Fraunces" pitchFamily="34" charset="-120"/>
              </a:rPr>
              <a:t>Insights</a:t>
            </a:r>
            <a:endParaRPr lang="en-US" sz="2020" dirty="0"/>
          </a:p>
        </p:txBody>
      </p:sp>
      <p:sp>
        <p:nvSpPr>
          <p:cNvPr id="19" name="Shape 15"/>
          <p:cNvSpPr/>
          <p:nvPr/>
        </p:nvSpPr>
        <p:spPr>
          <a:xfrm>
            <a:off x="8978146" y="1996321"/>
            <a:ext cx="170974" cy="170974"/>
          </a:xfrm>
          <a:prstGeom prst="roundRect">
            <a:avLst>
              <a:gd name="adj" fmla="val 45018"/>
            </a:avLst>
          </a:prstGeom>
          <a:noFill/>
          <a:ln w="21312">
            <a:solidFill>
              <a:srgbClr val="8C98CA"/>
            </a:solidFill>
            <a:prstDash val="solid"/>
          </a:ln>
        </p:spPr>
      </p:sp>
      <p:sp>
        <p:nvSpPr>
          <p:cNvPr id="20" name="Text 16"/>
          <p:cNvSpPr/>
          <p:nvPr/>
        </p:nvSpPr>
        <p:spPr>
          <a:xfrm>
            <a:off x="9251752" y="1945124"/>
            <a:ext cx="2140744" cy="1094899"/>
          </a:xfrm>
          <a:prstGeom prst="rect">
            <a:avLst/>
          </a:prstGeom>
          <a:noFill/>
          <a:ln/>
        </p:spPr>
        <p:txBody>
          <a:bodyPr wrap="square" rtlCol="0" anchor="t"/>
          <a:lstStyle/>
          <a:p>
            <a:pPr marL="0" indent="0" algn="l">
              <a:lnSpc>
                <a:spcPts val="2155"/>
              </a:lnSpc>
              <a:buNone/>
            </a:pPr>
            <a:r>
              <a:rPr lang="en-US" sz="1347" dirty="0">
                <a:solidFill>
                  <a:srgbClr val="EBECEF"/>
                </a:solidFill>
                <a:latin typeface="Epilogue" pitchFamily="34" charset="0"/>
                <a:ea typeface="Epilogue" pitchFamily="34" charset="-122"/>
                <a:cs typeface="Epilogue" pitchFamily="34" charset="-120"/>
              </a:rPr>
              <a:t>Most of the used cars available are belongs to petrol and Diesel category</a:t>
            </a:r>
            <a:endParaRPr lang="en-US" sz="1347" dirty="0"/>
          </a:p>
        </p:txBody>
      </p:sp>
      <p:sp>
        <p:nvSpPr>
          <p:cNvPr id="21" name="Shape 17"/>
          <p:cNvSpPr/>
          <p:nvPr/>
        </p:nvSpPr>
        <p:spPr>
          <a:xfrm>
            <a:off x="8978146" y="3159562"/>
            <a:ext cx="170974" cy="170974"/>
          </a:xfrm>
          <a:prstGeom prst="roundRect">
            <a:avLst>
              <a:gd name="adj" fmla="val 45018"/>
            </a:avLst>
          </a:prstGeom>
          <a:noFill/>
          <a:ln w="21312">
            <a:solidFill>
              <a:srgbClr val="8C98CA"/>
            </a:solidFill>
            <a:prstDash val="solid"/>
          </a:ln>
        </p:spPr>
      </p:sp>
      <p:sp>
        <p:nvSpPr>
          <p:cNvPr id="22" name="Text 18"/>
          <p:cNvSpPr/>
          <p:nvPr/>
        </p:nvSpPr>
        <p:spPr>
          <a:xfrm>
            <a:off x="9251752" y="3108365"/>
            <a:ext cx="2140744" cy="821174"/>
          </a:xfrm>
          <a:prstGeom prst="rect">
            <a:avLst/>
          </a:prstGeom>
          <a:noFill/>
          <a:ln/>
        </p:spPr>
        <p:txBody>
          <a:bodyPr wrap="square" rtlCol="0" anchor="t"/>
          <a:lstStyle/>
          <a:p>
            <a:pPr marL="0" indent="0" algn="l">
              <a:lnSpc>
                <a:spcPts val="2155"/>
              </a:lnSpc>
              <a:buNone/>
            </a:pPr>
            <a:r>
              <a:rPr lang="en-US" sz="1347" dirty="0">
                <a:solidFill>
                  <a:srgbClr val="EBECEF"/>
                </a:solidFill>
                <a:latin typeface="Epilogue" pitchFamily="34" charset="0"/>
                <a:ea typeface="Epilogue" pitchFamily="34" charset="-122"/>
                <a:cs typeface="Epilogue" pitchFamily="34" charset="-120"/>
              </a:rPr>
              <a:t>All most all the cars transmisson are of Manually operated</a:t>
            </a:r>
            <a:endParaRPr lang="en-US" sz="1347" dirty="0"/>
          </a:p>
        </p:txBody>
      </p:sp>
      <p:sp>
        <p:nvSpPr>
          <p:cNvPr id="23" name="Shape 19"/>
          <p:cNvSpPr/>
          <p:nvPr/>
        </p:nvSpPr>
        <p:spPr>
          <a:xfrm>
            <a:off x="8978146" y="4049078"/>
            <a:ext cx="170974" cy="170974"/>
          </a:xfrm>
          <a:prstGeom prst="roundRect">
            <a:avLst>
              <a:gd name="adj" fmla="val 45018"/>
            </a:avLst>
          </a:prstGeom>
          <a:noFill/>
          <a:ln w="21312">
            <a:solidFill>
              <a:srgbClr val="8C98CA"/>
            </a:solidFill>
            <a:prstDash val="solid"/>
          </a:ln>
        </p:spPr>
      </p:sp>
      <p:sp>
        <p:nvSpPr>
          <p:cNvPr id="24" name="Text 20"/>
          <p:cNvSpPr/>
          <p:nvPr/>
        </p:nvSpPr>
        <p:spPr>
          <a:xfrm>
            <a:off x="9251752" y="3997881"/>
            <a:ext cx="2140744" cy="821174"/>
          </a:xfrm>
          <a:prstGeom prst="rect">
            <a:avLst/>
          </a:prstGeom>
          <a:noFill/>
          <a:ln/>
        </p:spPr>
        <p:txBody>
          <a:bodyPr wrap="square" rtlCol="0" anchor="t"/>
          <a:lstStyle/>
          <a:p>
            <a:pPr marL="0" indent="0" algn="l">
              <a:lnSpc>
                <a:spcPts val="2155"/>
              </a:lnSpc>
              <a:buNone/>
            </a:pPr>
            <a:r>
              <a:rPr lang="en-US" sz="1347" dirty="0">
                <a:solidFill>
                  <a:srgbClr val="EBECEF"/>
                </a:solidFill>
                <a:latin typeface="Epilogue" pitchFamily="34" charset="0"/>
                <a:ea typeface="Epilogue" pitchFamily="34" charset="-122"/>
                <a:cs typeface="Epilogue" pitchFamily="34" charset="-120"/>
              </a:rPr>
              <a:t>Available cars are more likely to be First and 2nd Hand users only</a:t>
            </a:r>
            <a:endParaRPr lang="en-US" sz="1347" dirty="0"/>
          </a:p>
        </p:txBody>
      </p:sp>
      <p:sp>
        <p:nvSpPr>
          <p:cNvPr id="25" name="Shape 21"/>
          <p:cNvSpPr/>
          <p:nvPr/>
        </p:nvSpPr>
        <p:spPr>
          <a:xfrm>
            <a:off x="8978146" y="4938593"/>
            <a:ext cx="170974" cy="170974"/>
          </a:xfrm>
          <a:prstGeom prst="roundRect">
            <a:avLst>
              <a:gd name="adj" fmla="val 45018"/>
            </a:avLst>
          </a:prstGeom>
          <a:noFill/>
          <a:ln w="21312">
            <a:solidFill>
              <a:srgbClr val="8C98CA"/>
            </a:solidFill>
            <a:prstDash val="solid"/>
          </a:ln>
        </p:spPr>
      </p:sp>
      <p:sp>
        <p:nvSpPr>
          <p:cNvPr id="26" name="Text 22"/>
          <p:cNvSpPr/>
          <p:nvPr/>
        </p:nvSpPr>
        <p:spPr>
          <a:xfrm>
            <a:off x="9251752" y="4887397"/>
            <a:ext cx="2140744" cy="1368623"/>
          </a:xfrm>
          <a:prstGeom prst="rect">
            <a:avLst/>
          </a:prstGeom>
          <a:noFill/>
          <a:ln/>
        </p:spPr>
        <p:txBody>
          <a:bodyPr wrap="square" rtlCol="0" anchor="t"/>
          <a:lstStyle/>
          <a:p>
            <a:pPr marL="0" indent="0" algn="l">
              <a:lnSpc>
                <a:spcPts val="2155"/>
              </a:lnSpc>
              <a:buNone/>
            </a:pPr>
            <a:r>
              <a:rPr lang="en-US" sz="1347" dirty="0">
                <a:solidFill>
                  <a:srgbClr val="EBECEF"/>
                </a:solidFill>
                <a:latin typeface="Epilogue" pitchFamily="34" charset="0"/>
                <a:ea typeface="Epilogue" pitchFamily="34" charset="-122"/>
                <a:cs typeface="Epilogue" pitchFamily="34" charset="-120"/>
              </a:rPr>
              <a:t>Sellers prefer to sell their car directly to customers ( individual ) compare to Dealer or Trusted Dealer</a:t>
            </a:r>
            <a:endParaRPr lang="en-US" sz="1347" dirty="0"/>
          </a:p>
        </p:txBody>
      </p:sp>
      <p:sp>
        <p:nvSpPr>
          <p:cNvPr id="27" name="Shape 23"/>
          <p:cNvSpPr/>
          <p:nvPr/>
        </p:nvSpPr>
        <p:spPr>
          <a:xfrm>
            <a:off x="8978146" y="6375559"/>
            <a:ext cx="170974" cy="170974"/>
          </a:xfrm>
          <a:prstGeom prst="roundRect">
            <a:avLst>
              <a:gd name="adj" fmla="val 45018"/>
            </a:avLst>
          </a:prstGeom>
          <a:noFill/>
          <a:ln w="21312">
            <a:solidFill>
              <a:srgbClr val="8C98CA"/>
            </a:solidFill>
            <a:prstDash val="solid"/>
          </a:ln>
        </p:spPr>
      </p:sp>
      <p:sp>
        <p:nvSpPr>
          <p:cNvPr id="28" name="Text 24"/>
          <p:cNvSpPr/>
          <p:nvPr/>
        </p:nvSpPr>
        <p:spPr>
          <a:xfrm>
            <a:off x="9251752" y="6324362"/>
            <a:ext cx="2140744" cy="1368623"/>
          </a:xfrm>
          <a:prstGeom prst="rect">
            <a:avLst/>
          </a:prstGeom>
          <a:noFill/>
          <a:ln/>
        </p:spPr>
        <p:txBody>
          <a:bodyPr wrap="square" rtlCol="0" anchor="t"/>
          <a:lstStyle/>
          <a:p>
            <a:pPr marL="0" indent="0" algn="l">
              <a:lnSpc>
                <a:spcPts val="2155"/>
              </a:lnSpc>
              <a:buNone/>
            </a:pPr>
            <a:r>
              <a:rPr lang="en-US" sz="1347" dirty="0">
                <a:solidFill>
                  <a:srgbClr val="EBECEF"/>
                </a:solidFill>
                <a:latin typeface="Epilogue" pitchFamily="34" charset="0"/>
                <a:ea typeface="Epilogue" pitchFamily="34" charset="-122"/>
                <a:cs typeface="Epilogue" pitchFamily="34" charset="-120"/>
              </a:rPr>
              <a:t>Maruti, Hyundai, Mahindra, Tata are most of used cars available in market compare to other brands of cars</a:t>
            </a:r>
            <a:endParaRPr lang="en-US" sz="134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2934"/>
          </a:xfrm>
          <a:prstGeom prst="rect">
            <a:avLst/>
          </a:prstGeom>
          <a:solidFill>
            <a:srgbClr val="080E26"/>
          </a:solidFill>
          <a:ln w="13454">
            <a:solidFill>
              <a:srgbClr val="565151"/>
            </a:solidFill>
            <a:prstDash val="solid"/>
          </a:ln>
        </p:spPr>
      </p:sp>
      <p:sp>
        <p:nvSpPr>
          <p:cNvPr id="4" name="Text 2"/>
          <p:cNvSpPr/>
          <p:nvPr/>
        </p:nvSpPr>
        <p:spPr>
          <a:xfrm>
            <a:off x="2185273" y="593884"/>
            <a:ext cx="7292340" cy="674846"/>
          </a:xfrm>
          <a:prstGeom prst="rect">
            <a:avLst/>
          </a:prstGeom>
          <a:noFill/>
          <a:ln/>
        </p:spPr>
        <p:txBody>
          <a:bodyPr wrap="none" rtlCol="0" anchor="t"/>
          <a:lstStyle/>
          <a:p>
            <a:pPr marL="0" indent="0">
              <a:lnSpc>
                <a:spcPts val="5315"/>
              </a:lnSpc>
              <a:buNone/>
            </a:pPr>
            <a:r>
              <a:rPr lang="en-US" sz="4252" dirty="0">
                <a:solidFill>
                  <a:srgbClr val="FFFFFF"/>
                </a:solidFill>
                <a:latin typeface="Fraunces" pitchFamily="34" charset="0"/>
                <a:ea typeface="Fraunces" pitchFamily="34" charset="-122"/>
                <a:cs typeface="Fraunces" pitchFamily="34" charset="-120"/>
              </a:rPr>
              <a:t>EDA for Continous Columns</a:t>
            </a:r>
            <a:endParaRPr lang="en-US" sz="4252" dirty="0"/>
          </a:p>
        </p:txBody>
      </p:sp>
      <p:sp>
        <p:nvSpPr>
          <p:cNvPr id="5" name="Text 3"/>
          <p:cNvSpPr/>
          <p:nvPr/>
        </p:nvSpPr>
        <p:spPr>
          <a:xfrm>
            <a:off x="2315528" y="1808678"/>
            <a:ext cx="2591991" cy="404932"/>
          </a:xfrm>
          <a:prstGeom prst="rect">
            <a:avLst/>
          </a:prstGeom>
          <a:noFill/>
          <a:ln/>
        </p:spPr>
        <p:txBody>
          <a:bodyPr wrap="none" rtlCol="0" anchor="t"/>
          <a:lstStyle/>
          <a:p>
            <a:pPr marL="0" indent="0" algn="ctr">
              <a:lnSpc>
                <a:spcPts val="3189"/>
              </a:lnSpc>
              <a:buNone/>
            </a:pPr>
            <a:r>
              <a:rPr lang="en-US" sz="2551" b="1" u="sng" dirty="0">
                <a:solidFill>
                  <a:srgbClr val="FAA1A1"/>
                </a:solidFill>
                <a:latin typeface="Fraunces" pitchFamily="34" charset="0"/>
                <a:ea typeface="Fraunces" pitchFamily="34" charset="-122"/>
                <a:cs typeface="Fraunces" pitchFamily="34" charset="-120"/>
              </a:rPr>
              <a:t>Insights</a:t>
            </a:r>
            <a:endParaRPr lang="en-US" sz="2551" dirty="0"/>
          </a:p>
        </p:txBody>
      </p:sp>
      <p:sp>
        <p:nvSpPr>
          <p:cNvPr id="6" name="Shape 4"/>
          <p:cNvSpPr/>
          <p:nvPr/>
        </p:nvSpPr>
        <p:spPr>
          <a:xfrm>
            <a:off x="2185273" y="2521268"/>
            <a:ext cx="215979" cy="215979"/>
          </a:xfrm>
          <a:prstGeom prst="roundRect">
            <a:avLst>
              <a:gd name="adj" fmla="val 45004"/>
            </a:avLst>
          </a:prstGeom>
          <a:noFill/>
          <a:ln w="26908">
            <a:solidFill>
              <a:srgbClr val="8C98CA"/>
            </a:solidFill>
            <a:prstDash val="solid"/>
          </a:ln>
        </p:spPr>
      </p:sp>
      <p:sp>
        <p:nvSpPr>
          <p:cNvPr id="7" name="Text 5"/>
          <p:cNvSpPr/>
          <p:nvPr/>
        </p:nvSpPr>
        <p:spPr>
          <a:xfrm>
            <a:off x="2530793" y="2456498"/>
            <a:ext cx="2506980" cy="1036558"/>
          </a:xfrm>
          <a:prstGeom prst="rect">
            <a:avLst/>
          </a:prstGeom>
          <a:noFill/>
          <a:ln/>
        </p:spPr>
        <p:txBody>
          <a:bodyPr wrap="square" rtlCol="0" anchor="t"/>
          <a:lstStyle/>
          <a:p>
            <a:pPr marL="0" indent="0" algn="l">
              <a:lnSpc>
                <a:spcPts val="2721"/>
              </a:lnSpc>
              <a:buNone/>
            </a:pPr>
            <a:r>
              <a:rPr lang="en-US" sz="1701" dirty="0">
                <a:solidFill>
                  <a:srgbClr val="EBECEF"/>
                </a:solidFill>
                <a:latin typeface="Epilogue" pitchFamily="34" charset="0"/>
                <a:ea typeface="Epilogue" pitchFamily="34" charset="-122"/>
                <a:cs typeface="Epilogue" pitchFamily="34" charset="-120"/>
              </a:rPr>
              <a:t>Most of the available used cars released after 2005</a:t>
            </a:r>
            <a:endParaRPr lang="en-US" sz="1701" dirty="0"/>
          </a:p>
        </p:txBody>
      </p:sp>
      <p:sp>
        <p:nvSpPr>
          <p:cNvPr id="8" name="Shape 6"/>
          <p:cNvSpPr/>
          <p:nvPr/>
        </p:nvSpPr>
        <p:spPr>
          <a:xfrm>
            <a:off x="2185273" y="3644146"/>
            <a:ext cx="215979" cy="215979"/>
          </a:xfrm>
          <a:prstGeom prst="roundRect">
            <a:avLst>
              <a:gd name="adj" fmla="val 45004"/>
            </a:avLst>
          </a:prstGeom>
          <a:noFill/>
          <a:ln w="26908">
            <a:solidFill>
              <a:srgbClr val="8C98CA"/>
            </a:solidFill>
            <a:prstDash val="solid"/>
          </a:ln>
        </p:spPr>
      </p:sp>
      <p:sp>
        <p:nvSpPr>
          <p:cNvPr id="9" name="Text 7"/>
          <p:cNvSpPr/>
          <p:nvPr/>
        </p:nvSpPr>
        <p:spPr>
          <a:xfrm>
            <a:off x="2530793" y="3579376"/>
            <a:ext cx="2506980" cy="1036558"/>
          </a:xfrm>
          <a:prstGeom prst="rect">
            <a:avLst/>
          </a:prstGeom>
          <a:noFill/>
          <a:ln/>
        </p:spPr>
        <p:txBody>
          <a:bodyPr wrap="square" rtlCol="0" anchor="t"/>
          <a:lstStyle/>
          <a:p>
            <a:pPr marL="0" indent="0" algn="l">
              <a:lnSpc>
                <a:spcPts val="2721"/>
              </a:lnSpc>
              <a:buNone/>
            </a:pPr>
            <a:r>
              <a:rPr lang="en-US" sz="1701" dirty="0">
                <a:solidFill>
                  <a:srgbClr val="EBECEF"/>
                </a:solidFill>
                <a:latin typeface="Epilogue" pitchFamily="34" charset="0"/>
                <a:ea typeface="Epilogue" pitchFamily="34" charset="-122"/>
                <a:cs typeface="Epilogue" pitchFamily="34" charset="-120"/>
              </a:rPr>
              <a:t>90 percentage of cars are sold for less than 1500000 </a:t>
            </a:r>
            <a:endParaRPr lang="en-US" sz="1701" dirty="0"/>
          </a:p>
        </p:txBody>
      </p:sp>
      <p:sp>
        <p:nvSpPr>
          <p:cNvPr id="10" name="Shape 8"/>
          <p:cNvSpPr/>
          <p:nvPr/>
        </p:nvSpPr>
        <p:spPr>
          <a:xfrm>
            <a:off x="2185273" y="4767024"/>
            <a:ext cx="215979" cy="215979"/>
          </a:xfrm>
          <a:prstGeom prst="roundRect">
            <a:avLst>
              <a:gd name="adj" fmla="val 45004"/>
            </a:avLst>
          </a:prstGeom>
          <a:noFill/>
          <a:ln w="26908">
            <a:solidFill>
              <a:srgbClr val="8C98CA"/>
            </a:solidFill>
            <a:prstDash val="solid"/>
          </a:ln>
        </p:spPr>
      </p:sp>
      <p:sp>
        <p:nvSpPr>
          <p:cNvPr id="11" name="Text 9"/>
          <p:cNvSpPr/>
          <p:nvPr/>
        </p:nvSpPr>
        <p:spPr>
          <a:xfrm>
            <a:off x="2530793" y="4702254"/>
            <a:ext cx="2506980" cy="1036558"/>
          </a:xfrm>
          <a:prstGeom prst="rect">
            <a:avLst/>
          </a:prstGeom>
          <a:noFill/>
          <a:ln/>
        </p:spPr>
        <p:txBody>
          <a:bodyPr wrap="square" rtlCol="0" anchor="t"/>
          <a:lstStyle/>
          <a:p>
            <a:pPr marL="0" indent="0" algn="l">
              <a:lnSpc>
                <a:spcPts val="2721"/>
              </a:lnSpc>
              <a:buNone/>
            </a:pPr>
            <a:r>
              <a:rPr lang="en-US" sz="1701" dirty="0">
                <a:solidFill>
                  <a:srgbClr val="EBECEF"/>
                </a:solidFill>
                <a:latin typeface="Epilogue" pitchFamily="34" charset="0"/>
                <a:ea typeface="Epilogue" pitchFamily="34" charset="-122"/>
                <a:cs typeface="Epilogue" pitchFamily="34" charset="-120"/>
              </a:rPr>
              <a:t>Sellers prefers to sell their cars before reaching 200000 km</a:t>
            </a:r>
            <a:endParaRPr lang="en-US" sz="1701" dirty="0"/>
          </a:p>
        </p:txBody>
      </p:sp>
      <p:sp>
        <p:nvSpPr>
          <p:cNvPr id="12" name="Shape 10"/>
          <p:cNvSpPr/>
          <p:nvPr/>
        </p:nvSpPr>
        <p:spPr>
          <a:xfrm>
            <a:off x="2185273" y="5889903"/>
            <a:ext cx="215979" cy="215979"/>
          </a:xfrm>
          <a:prstGeom prst="roundRect">
            <a:avLst>
              <a:gd name="adj" fmla="val 45004"/>
            </a:avLst>
          </a:prstGeom>
          <a:noFill/>
          <a:ln w="26908">
            <a:solidFill>
              <a:srgbClr val="8C98CA"/>
            </a:solidFill>
            <a:prstDash val="solid"/>
          </a:ln>
        </p:spPr>
      </p:sp>
      <p:sp>
        <p:nvSpPr>
          <p:cNvPr id="13" name="Text 11"/>
          <p:cNvSpPr/>
          <p:nvPr/>
        </p:nvSpPr>
        <p:spPr>
          <a:xfrm>
            <a:off x="2530793" y="5825133"/>
            <a:ext cx="2506980" cy="1727597"/>
          </a:xfrm>
          <a:prstGeom prst="rect">
            <a:avLst/>
          </a:prstGeom>
          <a:noFill/>
          <a:ln/>
        </p:spPr>
        <p:txBody>
          <a:bodyPr wrap="square" rtlCol="0" anchor="t"/>
          <a:lstStyle/>
          <a:p>
            <a:pPr marL="0" indent="0" algn="l">
              <a:lnSpc>
                <a:spcPts val="2721"/>
              </a:lnSpc>
              <a:buNone/>
            </a:pPr>
            <a:r>
              <a:rPr lang="en-US" sz="1701" dirty="0">
                <a:solidFill>
                  <a:srgbClr val="EBECEF"/>
                </a:solidFill>
                <a:latin typeface="Epilogue" pitchFamily="34" charset="0"/>
                <a:ea typeface="Epilogue" pitchFamily="34" charset="-122"/>
                <a:cs typeface="Epilogue" pitchFamily="34" charset="-120"/>
              </a:rPr>
              <a:t>Its clearly indicates individual sellers are more available in the market compare to Third party sellers</a:t>
            </a:r>
            <a:endParaRPr lang="en-US" sz="1701" dirty="0"/>
          </a:p>
        </p:txBody>
      </p:sp>
      <p:sp>
        <p:nvSpPr>
          <p:cNvPr id="14" name="Shape 12"/>
          <p:cNvSpPr/>
          <p:nvPr/>
        </p:nvSpPr>
        <p:spPr>
          <a:xfrm>
            <a:off x="5694283" y="1957507"/>
            <a:ext cx="152400" cy="152400"/>
          </a:xfrm>
          <a:prstGeom prst="roundRect">
            <a:avLst>
              <a:gd name="adj" fmla="val 36000"/>
            </a:avLst>
          </a:prstGeom>
          <a:solidFill>
            <a:srgbClr val="F7F3F2"/>
          </a:solidFill>
          <a:ln/>
        </p:spPr>
      </p:sp>
      <p:sp>
        <p:nvSpPr>
          <p:cNvPr id="15" name="Shape 13"/>
          <p:cNvSpPr/>
          <p:nvPr/>
        </p:nvSpPr>
        <p:spPr>
          <a:xfrm>
            <a:off x="5715486" y="1978710"/>
            <a:ext cx="109994" cy="109994"/>
          </a:xfrm>
          <a:prstGeom prst="roundRect">
            <a:avLst>
              <a:gd name="adj" fmla="val 831309759"/>
            </a:avLst>
          </a:prstGeom>
          <a:noFill/>
          <a:ln w="15240">
            <a:solidFill>
              <a:srgbClr val="726E6E"/>
            </a:solidFill>
            <a:prstDash val="solid"/>
          </a:ln>
        </p:spPr>
      </p:sp>
      <p:sp>
        <p:nvSpPr>
          <p:cNvPr id="16" name="Text 14"/>
          <p:cNvSpPr/>
          <p:nvPr/>
        </p:nvSpPr>
        <p:spPr>
          <a:xfrm>
            <a:off x="5734267" y="2065949"/>
            <a:ext cx="8060" cy="8060"/>
          </a:xfrm>
          <a:prstGeom prst="rect">
            <a:avLst/>
          </a:prstGeom>
          <a:noFill/>
          <a:ln/>
        </p:spPr>
        <p:txBody>
          <a:bodyPr wrap="none" rtlCol="0" anchor="t"/>
          <a:lstStyle/>
          <a:p>
            <a:pPr marL="0" indent="0">
              <a:lnSpc>
                <a:spcPts val="864"/>
              </a:lnSpc>
              <a:buNone/>
            </a:pPr>
            <a:r>
              <a:rPr lang="en-US" sz="720" dirty="0">
                <a:solidFill>
                  <a:srgbClr val="726E6E"/>
                </a:solidFill>
                <a:latin typeface="Epilogue" pitchFamily="34" charset="0"/>
                <a:ea typeface="Epilogue" pitchFamily="34" charset="-122"/>
                <a:cs typeface="Epilogue" pitchFamily="34" charset="-120"/>
              </a:rPr>
              <a:t>Loading...</a:t>
            </a:r>
            <a:endParaRPr lang="en-US" sz="720" dirty="0"/>
          </a:p>
        </p:txBody>
      </p:sp>
      <p:pic>
        <p:nvPicPr>
          <p:cNvPr id="17" name="Image 0" descr="preencoded.png"/>
          <p:cNvPicPr>
            <a:picLocks noChangeAspect="1"/>
          </p:cNvPicPr>
          <p:nvPr/>
        </p:nvPicPr>
        <p:blipFill>
          <a:blip r:embed="rId3"/>
          <a:stretch>
            <a:fillRect/>
          </a:stretch>
        </p:blipFill>
        <p:spPr>
          <a:xfrm>
            <a:off x="5572363" y="2078474"/>
            <a:ext cx="4058483" cy="1945838"/>
          </a:xfrm>
          <a:prstGeom prst="rect">
            <a:avLst/>
          </a:prstGeom>
        </p:spPr>
      </p:pic>
      <p:sp>
        <p:nvSpPr>
          <p:cNvPr id="18" name="Text 15"/>
          <p:cNvSpPr/>
          <p:nvPr/>
        </p:nvSpPr>
        <p:spPr>
          <a:xfrm>
            <a:off x="10165437" y="1787009"/>
            <a:ext cx="2294811" cy="276344"/>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plt.figure(figsize=(10,8))</a:t>
            </a:r>
            <a:endParaRPr lang="en-US" sz="1361" dirty="0"/>
          </a:p>
        </p:txBody>
      </p:sp>
      <p:sp>
        <p:nvSpPr>
          <p:cNvPr id="19" name="Text 16"/>
          <p:cNvSpPr/>
          <p:nvPr/>
        </p:nvSpPr>
        <p:spPr>
          <a:xfrm>
            <a:off x="10165437" y="2257663"/>
            <a:ext cx="2294811" cy="552688"/>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for i in range(len(num_cols)):</a:t>
            </a:r>
            <a:endParaRPr lang="en-US" sz="1361" dirty="0"/>
          </a:p>
        </p:txBody>
      </p:sp>
      <p:sp>
        <p:nvSpPr>
          <p:cNvPr id="20" name="Text 17"/>
          <p:cNvSpPr/>
          <p:nvPr/>
        </p:nvSpPr>
        <p:spPr>
          <a:xfrm>
            <a:off x="10165437" y="3004661"/>
            <a:ext cx="2294811" cy="276344"/>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plt.subplot(2,3,i+1)</a:t>
            </a:r>
            <a:endParaRPr lang="en-US" sz="1361" dirty="0"/>
          </a:p>
        </p:txBody>
      </p:sp>
      <p:sp>
        <p:nvSpPr>
          <p:cNvPr id="21" name="Text 18"/>
          <p:cNvSpPr/>
          <p:nvPr/>
        </p:nvSpPr>
        <p:spPr>
          <a:xfrm>
            <a:off x="10165437" y="3475315"/>
            <a:ext cx="2294811" cy="829032"/>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sns.histplot(data=df,x=num_cols[i],kde=True,hue='seller_type')</a:t>
            </a:r>
            <a:endParaRPr lang="en-US" sz="1361" dirty="0"/>
          </a:p>
        </p:txBody>
      </p:sp>
      <p:sp>
        <p:nvSpPr>
          <p:cNvPr id="22" name="Text 19"/>
          <p:cNvSpPr/>
          <p:nvPr/>
        </p:nvSpPr>
        <p:spPr>
          <a:xfrm>
            <a:off x="10165437" y="4498658"/>
            <a:ext cx="2294811" cy="276344"/>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plt.xticks(rotation=0)</a:t>
            </a:r>
            <a:endParaRPr lang="en-US" sz="1361" dirty="0"/>
          </a:p>
        </p:txBody>
      </p:sp>
      <p:sp>
        <p:nvSpPr>
          <p:cNvPr id="23" name="Text 20"/>
          <p:cNvSpPr/>
          <p:nvPr/>
        </p:nvSpPr>
        <p:spPr>
          <a:xfrm>
            <a:off x="10165437" y="4969312"/>
            <a:ext cx="2294811" cy="276344"/>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plt.savefig('Histoplot ')</a:t>
            </a:r>
            <a:endParaRPr lang="en-US" sz="1361" dirty="0"/>
          </a:p>
        </p:txBody>
      </p:sp>
      <p:sp>
        <p:nvSpPr>
          <p:cNvPr id="24" name="Text 21"/>
          <p:cNvSpPr/>
          <p:nvPr/>
        </p:nvSpPr>
        <p:spPr>
          <a:xfrm>
            <a:off x="10165437" y="5439966"/>
            <a:ext cx="2294811" cy="276344"/>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plt.tight_layout()</a:t>
            </a:r>
            <a:endParaRPr lang="en-US" sz="1361" dirty="0"/>
          </a:p>
        </p:txBody>
      </p:sp>
      <p:sp>
        <p:nvSpPr>
          <p:cNvPr id="25" name="Text 22"/>
          <p:cNvSpPr/>
          <p:nvPr/>
        </p:nvSpPr>
        <p:spPr>
          <a:xfrm>
            <a:off x="10165437" y="5910620"/>
            <a:ext cx="2294811" cy="276344"/>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plt.show()</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295281"/>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Box Plot</a:t>
            </a:r>
            <a:endParaRPr lang="en-US" sz="4374" dirty="0"/>
          </a:p>
        </p:txBody>
      </p:sp>
      <p:pic>
        <p:nvPicPr>
          <p:cNvPr id="5" name="Image 0" descr="preencoded.png"/>
          <p:cNvPicPr>
            <a:picLocks noChangeAspect="1"/>
          </p:cNvPicPr>
          <p:nvPr/>
        </p:nvPicPr>
        <p:blipFill>
          <a:blip r:embed="rId3"/>
          <a:stretch>
            <a:fillRect/>
          </a:stretch>
        </p:blipFill>
        <p:spPr>
          <a:xfrm>
            <a:off x="2037993" y="2572822"/>
            <a:ext cx="6665952" cy="2636520"/>
          </a:xfrm>
          <a:prstGeom prst="rect">
            <a:avLst/>
          </a:prstGeom>
        </p:spPr>
      </p:pic>
      <p:sp>
        <p:nvSpPr>
          <p:cNvPr id="6" name="Text 3"/>
          <p:cNvSpPr/>
          <p:nvPr/>
        </p:nvSpPr>
        <p:spPr>
          <a:xfrm>
            <a:off x="9258181" y="2522815"/>
            <a:ext cx="3341727" cy="568643"/>
          </a:xfrm>
          <a:prstGeom prst="rect">
            <a:avLst/>
          </a:prstGeom>
          <a:noFill/>
          <a:ln/>
        </p:spPr>
        <p:txBody>
          <a:bodyPr wrap="square" rtlCol="0" anchor="t"/>
          <a:lstStyle/>
          <a:p>
            <a:pPr marL="0" indent="0">
              <a:lnSpc>
                <a:spcPts val="2239"/>
              </a:lnSpc>
              <a:buNone/>
            </a:pPr>
            <a:r>
              <a:rPr lang="en-US" sz="1400" dirty="0">
                <a:solidFill>
                  <a:srgbClr val="EBECEF"/>
                </a:solidFill>
                <a:latin typeface="Epilogue" pitchFamily="34" charset="0"/>
                <a:ea typeface="Epilogue" pitchFamily="34" charset="-122"/>
                <a:cs typeface="Epilogue" pitchFamily="34" charset="-120"/>
              </a:rPr>
              <a:t>#Treating the selling and Km_driven columns</a:t>
            </a:r>
            <a:endParaRPr lang="en-US" sz="1400" dirty="0"/>
          </a:p>
        </p:txBody>
      </p:sp>
      <p:sp>
        <p:nvSpPr>
          <p:cNvPr id="7" name="Text 4"/>
          <p:cNvSpPr/>
          <p:nvPr/>
        </p:nvSpPr>
        <p:spPr>
          <a:xfrm>
            <a:off x="9258181" y="3291364"/>
            <a:ext cx="3341727" cy="852964"/>
          </a:xfrm>
          <a:prstGeom prst="rect">
            <a:avLst/>
          </a:prstGeom>
          <a:noFill/>
          <a:ln/>
        </p:spPr>
        <p:txBody>
          <a:bodyPr wrap="squar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df['selling_price']=np.where(df["selling_price"]&gt;2675000.0,2675000.0,df['selling_price'])</a:t>
            </a:r>
            <a:endParaRPr lang="en-US" sz="1400" dirty="0"/>
          </a:p>
        </p:txBody>
      </p:sp>
      <p:sp>
        <p:nvSpPr>
          <p:cNvPr id="8" name="Text 5"/>
          <p:cNvSpPr/>
          <p:nvPr/>
        </p:nvSpPr>
        <p:spPr>
          <a:xfrm>
            <a:off x="9258181" y="4344233"/>
            <a:ext cx="3341727" cy="568643"/>
          </a:xfrm>
          <a:prstGeom prst="rect">
            <a:avLst/>
          </a:prstGeom>
          <a:noFill/>
          <a:ln/>
        </p:spPr>
        <p:txBody>
          <a:bodyPr wrap="squar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df['km_driven']=np.where(df['km_driven']&gt;223158.4,223158.4,df['km_driven'])</a:t>
            </a:r>
            <a:endParaRPr lang="en-US" sz="1400" dirty="0"/>
          </a:p>
        </p:txBody>
      </p:sp>
      <p:sp>
        <p:nvSpPr>
          <p:cNvPr id="9" name="Text 6"/>
          <p:cNvSpPr/>
          <p:nvPr/>
        </p:nvSpPr>
        <p:spPr>
          <a:xfrm>
            <a:off x="9258181" y="5112782"/>
            <a:ext cx="3341727" cy="852964"/>
          </a:xfrm>
          <a:prstGeom prst="rect">
            <a:avLst/>
          </a:prstGeom>
          <a:noFill/>
          <a:ln/>
        </p:spPr>
        <p:txBody>
          <a:bodyPr wrap="squar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df['selling_price']=np.where(df["selling_price"]&lt;51786.64,51786.64,df['selling_price'])</a:t>
            </a:r>
            <a:endParaRPr lang="en-US" sz="1400" dirty="0"/>
          </a:p>
        </p:txBody>
      </p:sp>
      <p:sp>
        <p:nvSpPr>
          <p:cNvPr id="10" name="Text 7"/>
          <p:cNvSpPr/>
          <p:nvPr/>
        </p:nvSpPr>
        <p:spPr>
          <a:xfrm>
            <a:off x="9258181" y="6165652"/>
            <a:ext cx="3341727" cy="568643"/>
          </a:xfrm>
          <a:prstGeom prst="rect">
            <a:avLst/>
          </a:prstGeom>
          <a:noFill/>
          <a:ln/>
        </p:spPr>
        <p:txBody>
          <a:bodyPr wrap="squar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df['km_driven']=np.where(df['km_driven']&lt;1744.08,1744.08,df['km_driven'])</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2577"/>
          </a:xfrm>
          <a:prstGeom prst="rect">
            <a:avLst/>
          </a:prstGeom>
          <a:solidFill>
            <a:srgbClr val="080E26"/>
          </a:solidFill>
          <a:ln w="11311">
            <a:solidFill>
              <a:srgbClr val="565151"/>
            </a:solidFill>
            <a:prstDash val="solid"/>
          </a:ln>
        </p:spPr>
      </p:sp>
      <p:sp>
        <p:nvSpPr>
          <p:cNvPr id="4" name="Text 2"/>
          <p:cNvSpPr/>
          <p:nvPr/>
        </p:nvSpPr>
        <p:spPr>
          <a:xfrm>
            <a:off x="3010495" y="498396"/>
            <a:ext cx="3624977" cy="566380"/>
          </a:xfrm>
          <a:prstGeom prst="rect">
            <a:avLst/>
          </a:prstGeom>
          <a:noFill/>
          <a:ln/>
        </p:spPr>
        <p:txBody>
          <a:bodyPr wrap="none" rtlCol="0" anchor="t"/>
          <a:lstStyle/>
          <a:p>
            <a:pPr marL="0" indent="0">
              <a:lnSpc>
                <a:spcPts val="4460"/>
              </a:lnSpc>
              <a:buNone/>
            </a:pPr>
            <a:r>
              <a:rPr lang="en-US" sz="3568" dirty="0">
                <a:solidFill>
                  <a:srgbClr val="FFFFFF"/>
                </a:solidFill>
                <a:latin typeface="Fraunces" pitchFamily="34" charset="0"/>
                <a:ea typeface="Fraunces" pitchFamily="34" charset="-122"/>
                <a:cs typeface="Fraunces" pitchFamily="34" charset="-120"/>
              </a:rPr>
              <a:t>Pair Plot</a:t>
            </a:r>
            <a:endParaRPr lang="en-US" sz="3568" dirty="0"/>
          </a:p>
        </p:txBody>
      </p:sp>
      <p:sp>
        <p:nvSpPr>
          <p:cNvPr id="5" name="Text 3"/>
          <p:cNvSpPr/>
          <p:nvPr/>
        </p:nvSpPr>
        <p:spPr>
          <a:xfrm>
            <a:off x="3010495" y="1499711"/>
            <a:ext cx="4083487" cy="231934"/>
          </a:xfrm>
          <a:prstGeom prst="rect">
            <a:avLst/>
          </a:prstGeom>
          <a:noFill/>
          <a:ln/>
        </p:spPr>
        <p:txBody>
          <a:bodyPr wrap="none" rtlCol="0" anchor="t"/>
          <a:lstStyle/>
          <a:p>
            <a:pPr marL="0" indent="0">
              <a:lnSpc>
                <a:spcPts val="1827"/>
              </a:lnSpc>
              <a:buNone/>
            </a:pPr>
            <a:r>
              <a:rPr lang="en-US" sz="1142" dirty="0">
                <a:solidFill>
                  <a:srgbClr val="EBECEF"/>
                </a:solidFill>
                <a:latin typeface="Epilogue" pitchFamily="34" charset="0"/>
                <a:ea typeface="Epilogue" pitchFamily="34" charset="-122"/>
                <a:cs typeface="Epilogue" pitchFamily="34" charset="-120"/>
              </a:rPr>
              <a:t>sns.pairplot(df,hue='transmission')</a:t>
            </a:r>
            <a:endParaRPr lang="en-US" sz="1142" dirty="0"/>
          </a:p>
        </p:txBody>
      </p:sp>
      <p:sp>
        <p:nvSpPr>
          <p:cNvPr id="6" name="Text 4"/>
          <p:cNvSpPr/>
          <p:nvPr/>
        </p:nvSpPr>
        <p:spPr>
          <a:xfrm>
            <a:off x="3010495" y="1894761"/>
            <a:ext cx="4083487" cy="231934"/>
          </a:xfrm>
          <a:prstGeom prst="rect">
            <a:avLst/>
          </a:prstGeom>
          <a:noFill/>
          <a:ln/>
        </p:spPr>
        <p:txBody>
          <a:bodyPr wrap="non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plt.savefig("Paiplot for continuous variable")</a:t>
            </a:r>
            <a:endParaRPr lang="en-US" sz="1142" dirty="0"/>
          </a:p>
        </p:txBody>
      </p:sp>
      <p:sp>
        <p:nvSpPr>
          <p:cNvPr id="7" name="Text 5"/>
          <p:cNvSpPr/>
          <p:nvPr/>
        </p:nvSpPr>
        <p:spPr>
          <a:xfrm>
            <a:off x="3010495" y="2289810"/>
            <a:ext cx="4083487" cy="231934"/>
          </a:xfrm>
          <a:prstGeom prst="rect">
            <a:avLst/>
          </a:prstGeom>
          <a:noFill/>
          <a:ln/>
        </p:spPr>
        <p:txBody>
          <a:bodyPr wrap="non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plt.show()</a:t>
            </a:r>
            <a:endParaRPr lang="en-US" sz="1142" dirty="0"/>
          </a:p>
        </p:txBody>
      </p:sp>
      <p:sp>
        <p:nvSpPr>
          <p:cNvPr id="8" name="Text 6"/>
          <p:cNvSpPr/>
          <p:nvPr/>
        </p:nvSpPr>
        <p:spPr>
          <a:xfrm>
            <a:off x="4145994" y="2702957"/>
            <a:ext cx="1812488" cy="283131"/>
          </a:xfrm>
          <a:prstGeom prst="rect">
            <a:avLst/>
          </a:prstGeom>
          <a:noFill/>
          <a:ln/>
        </p:spPr>
        <p:txBody>
          <a:bodyPr wrap="none" rtlCol="0" anchor="t"/>
          <a:lstStyle/>
          <a:p>
            <a:pPr marL="0" indent="0" algn="ctr">
              <a:lnSpc>
                <a:spcPts val="2230"/>
              </a:lnSpc>
              <a:buNone/>
            </a:pPr>
            <a:r>
              <a:rPr lang="en-US" sz="1784" b="1" u="sng" dirty="0">
                <a:solidFill>
                  <a:srgbClr val="FAA1A1"/>
                </a:solidFill>
                <a:latin typeface="Fraunces" pitchFamily="34" charset="0"/>
                <a:ea typeface="Fraunces" pitchFamily="34" charset="-122"/>
                <a:cs typeface="Fraunces" pitchFamily="34" charset="-120"/>
              </a:rPr>
              <a:t>Insights</a:t>
            </a:r>
            <a:endParaRPr lang="en-US" sz="1784" dirty="0"/>
          </a:p>
        </p:txBody>
      </p:sp>
      <p:sp>
        <p:nvSpPr>
          <p:cNvPr id="9" name="Text 7"/>
          <p:cNvSpPr/>
          <p:nvPr/>
        </p:nvSpPr>
        <p:spPr>
          <a:xfrm>
            <a:off x="3010495" y="3167301"/>
            <a:ext cx="4083487" cy="289917"/>
          </a:xfrm>
          <a:prstGeom prst="rect">
            <a:avLst/>
          </a:prstGeom>
          <a:noFill/>
          <a:ln/>
        </p:spPr>
        <p:txBody>
          <a:bodyPr wrap="none" rtlCol="0" anchor="t"/>
          <a:lstStyle/>
          <a:p>
            <a:pPr marL="0" indent="0" algn="l">
              <a:lnSpc>
                <a:spcPts val="2283"/>
              </a:lnSpc>
              <a:buNone/>
            </a:pPr>
            <a:r>
              <a:rPr lang="en-US" sz="1427" b="1" dirty="0">
                <a:solidFill>
                  <a:srgbClr val="EBECEF"/>
                </a:solidFill>
                <a:latin typeface="Epilogue" pitchFamily="34" charset="0"/>
                <a:ea typeface="Epilogue" pitchFamily="34" charset="-122"/>
                <a:cs typeface="Epilogue" pitchFamily="34" charset="-120"/>
              </a:rPr>
              <a:t>Plot Selling Price vs Year</a:t>
            </a:r>
            <a:endParaRPr lang="en-US" sz="1427" dirty="0"/>
          </a:p>
        </p:txBody>
      </p:sp>
      <p:sp>
        <p:nvSpPr>
          <p:cNvPr id="10" name="Shape 8"/>
          <p:cNvSpPr/>
          <p:nvPr/>
        </p:nvSpPr>
        <p:spPr>
          <a:xfrm>
            <a:off x="3010495" y="3704511"/>
            <a:ext cx="144899" cy="144899"/>
          </a:xfrm>
          <a:prstGeom prst="roundRect">
            <a:avLst>
              <a:gd name="adj" fmla="val 45031"/>
            </a:avLst>
          </a:prstGeom>
          <a:noFill/>
          <a:ln w="18097">
            <a:solidFill>
              <a:srgbClr val="8C98CA"/>
            </a:solidFill>
            <a:prstDash val="solid"/>
          </a:ln>
        </p:spPr>
      </p:sp>
      <p:sp>
        <p:nvSpPr>
          <p:cNvPr id="11" name="Text 9"/>
          <p:cNvSpPr/>
          <p:nvPr/>
        </p:nvSpPr>
        <p:spPr>
          <a:xfrm>
            <a:off x="3242429" y="3661053"/>
            <a:ext cx="3851553" cy="463868"/>
          </a:xfrm>
          <a:prstGeom prst="rect">
            <a:avLst/>
          </a:prstGeom>
          <a:noFill/>
          <a:ln/>
        </p:spPr>
        <p:txBody>
          <a:bodyPr wrap="squar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Recently released model are costlier than than old models</a:t>
            </a:r>
            <a:endParaRPr lang="en-US" sz="1142" dirty="0"/>
          </a:p>
        </p:txBody>
      </p:sp>
      <p:sp>
        <p:nvSpPr>
          <p:cNvPr id="12" name="Shape 10"/>
          <p:cNvSpPr/>
          <p:nvPr/>
        </p:nvSpPr>
        <p:spPr>
          <a:xfrm>
            <a:off x="3010495" y="4240768"/>
            <a:ext cx="144899" cy="144899"/>
          </a:xfrm>
          <a:prstGeom prst="roundRect">
            <a:avLst>
              <a:gd name="adj" fmla="val 45031"/>
            </a:avLst>
          </a:prstGeom>
          <a:noFill/>
          <a:ln w="18097">
            <a:solidFill>
              <a:srgbClr val="8C98CA"/>
            </a:solidFill>
            <a:prstDash val="solid"/>
          </a:ln>
        </p:spPr>
      </p:sp>
      <p:sp>
        <p:nvSpPr>
          <p:cNvPr id="13" name="Text 11"/>
          <p:cNvSpPr/>
          <p:nvPr/>
        </p:nvSpPr>
        <p:spPr>
          <a:xfrm>
            <a:off x="3242429" y="4197310"/>
            <a:ext cx="3851553" cy="463868"/>
          </a:xfrm>
          <a:prstGeom prst="rect">
            <a:avLst/>
          </a:prstGeom>
          <a:noFill/>
          <a:ln/>
        </p:spPr>
        <p:txBody>
          <a:bodyPr wrap="squar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price of the automatic versions appears to costiler compare to manual transmission</a:t>
            </a:r>
            <a:endParaRPr lang="en-US" sz="1142" dirty="0"/>
          </a:p>
        </p:txBody>
      </p:sp>
      <p:sp>
        <p:nvSpPr>
          <p:cNvPr id="14" name="Text 12"/>
          <p:cNvSpPr/>
          <p:nvPr/>
        </p:nvSpPr>
        <p:spPr>
          <a:xfrm>
            <a:off x="3010495" y="4824293"/>
            <a:ext cx="4083487" cy="289917"/>
          </a:xfrm>
          <a:prstGeom prst="rect">
            <a:avLst/>
          </a:prstGeom>
          <a:noFill/>
          <a:ln/>
        </p:spPr>
        <p:txBody>
          <a:bodyPr wrap="none" rtlCol="0" anchor="t"/>
          <a:lstStyle/>
          <a:p>
            <a:pPr marL="0" indent="0" algn="l">
              <a:lnSpc>
                <a:spcPts val="2283"/>
              </a:lnSpc>
              <a:buNone/>
            </a:pPr>
            <a:r>
              <a:rPr lang="en-US" sz="1427" b="1" dirty="0">
                <a:solidFill>
                  <a:srgbClr val="EBECEF"/>
                </a:solidFill>
                <a:latin typeface="Epilogue" pitchFamily="34" charset="0"/>
                <a:ea typeface="Epilogue" pitchFamily="34" charset="-122"/>
                <a:cs typeface="Epilogue" pitchFamily="34" charset="-120"/>
              </a:rPr>
              <a:t>plot year vs Km_driven</a:t>
            </a:r>
            <a:endParaRPr lang="en-US" sz="1427" dirty="0"/>
          </a:p>
        </p:txBody>
      </p:sp>
      <p:sp>
        <p:nvSpPr>
          <p:cNvPr id="15" name="Shape 13"/>
          <p:cNvSpPr/>
          <p:nvPr/>
        </p:nvSpPr>
        <p:spPr>
          <a:xfrm>
            <a:off x="3010495" y="5320784"/>
            <a:ext cx="144899" cy="144899"/>
          </a:xfrm>
          <a:prstGeom prst="roundRect">
            <a:avLst>
              <a:gd name="adj" fmla="val 45031"/>
            </a:avLst>
          </a:prstGeom>
          <a:noFill/>
          <a:ln w="18097">
            <a:solidFill>
              <a:srgbClr val="8C98CA"/>
            </a:solidFill>
            <a:prstDash val="solid"/>
          </a:ln>
        </p:spPr>
      </p:sp>
      <p:sp>
        <p:nvSpPr>
          <p:cNvPr id="16" name="Text 14"/>
          <p:cNvSpPr/>
          <p:nvPr/>
        </p:nvSpPr>
        <p:spPr>
          <a:xfrm>
            <a:off x="3242429" y="5277326"/>
            <a:ext cx="3851553" cy="463868"/>
          </a:xfrm>
          <a:prstGeom prst="rect">
            <a:avLst/>
          </a:prstGeom>
          <a:noFill/>
          <a:ln/>
        </p:spPr>
        <p:txBody>
          <a:bodyPr wrap="squar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There is no partical relationship between model Realeased Year with respect to KM of vehicle</a:t>
            </a:r>
            <a:endParaRPr lang="en-US" sz="1142" dirty="0"/>
          </a:p>
        </p:txBody>
      </p:sp>
      <p:sp>
        <p:nvSpPr>
          <p:cNvPr id="17" name="Shape 15"/>
          <p:cNvSpPr/>
          <p:nvPr/>
        </p:nvSpPr>
        <p:spPr>
          <a:xfrm>
            <a:off x="3010495" y="5857042"/>
            <a:ext cx="144899" cy="144899"/>
          </a:xfrm>
          <a:prstGeom prst="roundRect">
            <a:avLst>
              <a:gd name="adj" fmla="val 45031"/>
            </a:avLst>
          </a:prstGeom>
          <a:noFill/>
          <a:ln w="18097">
            <a:solidFill>
              <a:srgbClr val="8C98CA"/>
            </a:solidFill>
            <a:prstDash val="solid"/>
          </a:ln>
        </p:spPr>
      </p:sp>
      <p:sp>
        <p:nvSpPr>
          <p:cNvPr id="18" name="Text 16"/>
          <p:cNvSpPr/>
          <p:nvPr/>
        </p:nvSpPr>
        <p:spPr>
          <a:xfrm>
            <a:off x="3242429" y="5813584"/>
            <a:ext cx="3851553" cy="463868"/>
          </a:xfrm>
          <a:prstGeom prst="rect">
            <a:avLst/>
          </a:prstGeom>
          <a:noFill/>
          <a:ln/>
        </p:spPr>
        <p:txBody>
          <a:bodyPr wrap="squar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manual and automatic transmission dont seems to some category</a:t>
            </a:r>
            <a:endParaRPr lang="en-US" sz="1142" dirty="0"/>
          </a:p>
        </p:txBody>
      </p:sp>
      <p:sp>
        <p:nvSpPr>
          <p:cNvPr id="19" name="Text 17"/>
          <p:cNvSpPr/>
          <p:nvPr/>
        </p:nvSpPr>
        <p:spPr>
          <a:xfrm>
            <a:off x="3010495" y="6440567"/>
            <a:ext cx="4083487" cy="289917"/>
          </a:xfrm>
          <a:prstGeom prst="rect">
            <a:avLst/>
          </a:prstGeom>
          <a:noFill/>
          <a:ln/>
        </p:spPr>
        <p:txBody>
          <a:bodyPr wrap="none" rtlCol="0" anchor="t"/>
          <a:lstStyle/>
          <a:p>
            <a:pPr marL="0" indent="0" algn="l">
              <a:lnSpc>
                <a:spcPts val="2283"/>
              </a:lnSpc>
              <a:buNone/>
            </a:pPr>
            <a:r>
              <a:rPr lang="en-US" sz="1427" b="1" dirty="0">
                <a:solidFill>
                  <a:srgbClr val="EBECEF"/>
                </a:solidFill>
                <a:latin typeface="Epilogue" pitchFamily="34" charset="0"/>
                <a:ea typeface="Epilogue" pitchFamily="34" charset="-122"/>
                <a:cs typeface="Epilogue" pitchFamily="34" charset="-120"/>
              </a:rPr>
              <a:t>Selling price vs KM_driven</a:t>
            </a:r>
            <a:endParaRPr lang="en-US" sz="1427" dirty="0"/>
          </a:p>
        </p:txBody>
      </p:sp>
      <p:sp>
        <p:nvSpPr>
          <p:cNvPr id="20" name="Shape 18"/>
          <p:cNvSpPr/>
          <p:nvPr/>
        </p:nvSpPr>
        <p:spPr>
          <a:xfrm>
            <a:off x="3010495" y="6937058"/>
            <a:ext cx="144899" cy="144899"/>
          </a:xfrm>
          <a:prstGeom prst="roundRect">
            <a:avLst>
              <a:gd name="adj" fmla="val 45031"/>
            </a:avLst>
          </a:prstGeom>
          <a:noFill/>
          <a:ln w="18097">
            <a:solidFill>
              <a:srgbClr val="8C98CA"/>
            </a:solidFill>
            <a:prstDash val="solid"/>
          </a:ln>
        </p:spPr>
      </p:sp>
      <p:sp>
        <p:nvSpPr>
          <p:cNvPr id="21" name="Text 19"/>
          <p:cNvSpPr/>
          <p:nvPr/>
        </p:nvSpPr>
        <p:spPr>
          <a:xfrm>
            <a:off x="3242429" y="6893600"/>
            <a:ext cx="3851553" cy="231934"/>
          </a:xfrm>
          <a:prstGeom prst="rect">
            <a:avLst/>
          </a:prstGeom>
          <a:noFill/>
          <a:ln/>
        </p:spPr>
        <p:txBody>
          <a:bodyPr wrap="non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Lower the Km driven Higher the cost of vehicle</a:t>
            </a:r>
            <a:endParaRPr lang="en-US" sz="1142" dirty="0"/>
          </a:p>
        </p:txBody>
      </p:sp>
      <p:sp>
        <p:nvSpPr>
          <p:cNvPr id="22" name="Shape 20"/>
          <p:cNvSpPr/>
          <p:nvPr/>
        </p:nvSpPr>
        <p:spPr>
          <a:xfrm>
            <a:off x="3010495" y="7241381"/>
            <a:ext cx="144899" cy="144899"/>
          </a:xfrm>
          <a:prstGeom prst="roundRect">
            <a:avLst>
              <a:gd name="adj" fmla="val 45031"/>
            </a:avLst>
          </a:prstGeom>
          <a:noFill/>
          <a:ln w="18097">
            <a:solidFill>
              <a:srgbClr val="8C98CA"/>
            </a:solidFill>
            <a:prstDash val="solid"/>
          </a:ln>
        </p:spPr>
      </p:sp>
      <p:sp>
        <p:nvSpPr>
          <p:cNvPr id="23" name="Text 21"/>
          <p:cNvSpPr/>
          <p:nvPr/>
        </p:nvSpPr>
        <p:spPr>
          <a:xfrm>
            <a:off x="3242429" y="7197923"/>
            <a:ext cx="3851553" cy="463868"/>
          </a:xfrm>
          <a:prstGeom prst="rect">
            <a:avLst/>
          </a:prstGeom>
          <a:noFill/>
          <a:ln/>
        </p:spPr>
        <p:txBody>
          <a:bodyPr wrap="square" rtlCol="0" anchor="t"/>
          <a:lstStyle/>
          <a:p>
            <a:pPr marL="0" indent="0" algn="l">
              <a:lnSpc>
                <a:spcPts val="1827"/>
              </a:lnSpc>
              <a:buNone/>
            </a:pPr>
            <a:r>
              <a:rPr lang="en-US" sz="1142" dirty="0">
                <a:solidFill>
                  <a:srgbClr val="EBECEF"/>
                </a:solidFill>
                <a:latin typeface="Epilogue" pitchFamily="34" charset="0"/>
                <a:ea typeface="Epilogue" pitchFamily="34" charset="-122"/>
                <a:cs typeface="Epilogue" pitchFamily="34" charset="-120"/>
              </a:rPr>
              <a:t>automatic transmission seems to be costiler compare to manual transmission</a:t>
            </a:r>
            <a:endParaRPr lang="en-US" sz="1142" dirty="0"/>
          </a:p>
        </p:txBody>
      </p:sp>
      <p:pic>
        <p:nvPicPr>
          <p:cNvPr id="24" name="Image 0" descr="preencoded.png"/>
          <p:cNvPicPr>
            <a:picLocks noChangeAspect="1"/>
          </p:cNvPicPr>
          <p:nvPr/>
        </p:nvPicPr>
        <p:blipFill>
          <a:blip r:embed="rId3"/>
          <a:stretch>
            <a:fillRect/>
          </a:stretch>
        </p:blipFill>
        <p:spPr>
          <a:xfrm>
            <a:off x="7543800" y="1540431"/>
            <a:ext cx="4083487" cy="36416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2144">
            <a:solidFill>
              <a:srgbClr val="565151"/>
            </a:solidFill>
            <a:prstDash val="solid"/>
          </a:ln>
        </p:spPr>
      </p:sp>
      <p:sp>
        <p:nvSpPr>
          <p:cNvPr id="4" name="Text 2"/>
          <p:cNvSpPr/>
          <p:nvPr/>
        </p:nvSpPr>
        <p:spPr>
          <a:xfrm>
            <a:off x="2685336" y="536138"/>
            <a:ext cx="3898821" cy="609124"/>
          </a:xfrm>
          <a:prstGeom prst="rect">
            <a:avLst/>
          </a:prstGeom>
          <a:noFill/>
          <a:ln/>
        </p:spPr>
        <p:txBody>
          <a:bodyPr wrap="none" rtlCol="0" anchor="t"/>
          <a:lstStyle/>
          <a:p>
            <a:pPr marL="0" indent="0">
              <a:lnSpc>
                <a:spcPts val="4797"/>
              </a:lnSpc>
              <a:buNone/>
            </a:pPr>
            <a:r>
              <a:rPr lang="en-US" sz="3837" dirty="0">
                <a:solidFill>
                  <a:srgbClr val="FFFFFF"/>
                </a:solidFill>
                <a:latin typeface="Fraunces" pitchFamily="34" charset="0"/>
                <a:ea typeface="Fraunces" pitchFamily="34" charset="-122"/>
                <a:cs typeface="Fraunces" pitchFamily="34" charset="-120"/>
              </a:rPr>
              <a:t>Correlation Plot</a:t>
            </a:r>
            <a:endParaRPr lang="en-US" sz="3837" dirty="0"/>
          </a:p>
        </p:txBody>
      </p:sp>
      <p:pic>
        <p:nvPicPr>
          <p:cNvPr id="5" name="Image 0" descr="preencoded.png"/>
          <p:cNvPicPr>
            <a:picLocks noChangeAspect="1"/>
          </p:cNvPicPr>
          <p:nvPr/>
        </p:nvPicPr>
        <p:blipFill>
          <a:blip r:embed="rId3"/>
          <a:stretch>
            <a:fillRect/>
          </a:stretch>
        </p:blipFill>
        <p:spPr>
          <a:xfrm>
            <a:off x="2685336" y="1656755"/>
            <a:ext cx="4392097" cy="2579727"/>
          </a:xfrm>
          <a:prstGeom prst="rect">
            <a:avLst/>
          </a:prstGeom>
        </p:spPr>
      </p:pic>
      <p:sp>
        <p:nvSpPr>
          <p:cNvPr id="6" name="Text 3"/>
          <p:cNvSpPr/>
          <p:nvPr/>
        </p:nvSpPr>
        <p:spPr>
          <a:xfrm>
            <a:off x="2685336" y="4455676"/>
            <a:ext cx="2545080" cy="365522"/>
          </a:xfrm>
          <a:prstGeom prst="rect">
            <a:avLst/>
          </a:prstGeom>
          <a:noFill/>
          <a:ln/>
        </p:spPr>
        <p:txBody>
          <a:bodyPr wrap="none" rtlCol="0" anchor="t"/>
          <a:lstStyle/>
          <a:p>
            <a:pPr marL="0" indent="0">
              <a:lnSpc>
                <a:spcPts val="2878"/>
              </a:lnSpc>
              <a:buNone/>
            </a:pPr>
            <a:r>
              <a:rPr lang="en-US" sz="2302" u="sng" dirty="0">
                <a:solidFill>
                  <a:srgbClr val="FFFFFF"/>
                </a:solidFill>
                <a:latin typeface="Fraunces" pitchFamily="34" charset="0"/>
                <a:ea typeface="Fraunces" pitchFamily="34" charset="-122"/>
                <a:cs typeface="Fraunces" pitchFamily="34" charset="-120"/>
              </a:rPr>
              <a:t>One Hot Encoding</a:t>
            </a:r>
            <a:endParaRPr lang="en-US" sz="2302" dirty="0"/>
          </a:p>
        </p:txBody>
      </p:sp>
      <p:sp>
        <p:nvSpPr>
          <p:cNvPr id="7" name="Text 4"/>
          <p:cNvSpPr/>
          <p:nvPr/>
        </p:nvSpPr>
        <p:spPr>
          <a:xfrm>
            <a:off x="2685336" y="5016103"/>
            <a:ext cx="4392097" cy="311825"/>
          </a:xfrm>
          <a:prstGeom prst="rect">
            <a:avLst/>
          </a:prstGeom>
          <a:noFill/>
          <a:ln/>
        </p:spPr>
        <p:txBody>
          <a:bodyPr wrap="none" rtlCol="0" anchor="t"/>
          <a:lstStyle/>
          <a:p>
            <a:pPr marL="0" indent="0" algn="l">
              <a:lnSpc>
                <a:spcPts val="2456"/>
              </a:lnSpc>
              <a:buNone/>
            </a:pPr>
            <a:r>
              <a:rPr lang="en-US" sz="1535" dirty="0">
                <a:solidFill>
                  <a:srgbClr val="EBECEF"/>
                </a:solidFill>
                <a:latin typeface="Epilogue" pitchFamily="34" charset="0"/>
                <a:ea typeface="Epilogue" pitchFamily="34" charset="-122"/>
                <a:cs typeface="Epilogue" pitchFamily="34" charset="-120"/>
              </a:rPr>
              <a:t>df_encoded=pd.get_dummies(df)</a:t>
            </a:r>
            <a:endParaRPr lang="en-US" sz="1535" dirty="0"/>
          </a:p>
        </p:txBody>
      </p:sp>
      <p:sp>
        <p:nvSpPr>
          <p:cNvPr id="8" name="Text 5"/>
          <p:cNvSpPr/>
          <p:nvPr/>
        </p:nvSpPr>
        <p:spPr>
          <a:xfrm>
            <a:off x="2685336" y="5503307"/>
            <a:ext cx="4392097" cy="311825"/>
          </a:xfrm>
          <a:prstGeom prst="rect">
            <a:avLst/>
          </a:prstGeom>
          <a:noFill/>
          <a:ln/>
        </p:spPr>
        <p:txBody>
          <a:bodyPr wrap="none" rtlCol="0" anchor="t"/>
          <a:lstStyle/>
          <a:p>
            <a:pPr marL="0" indent="0" algn="l">
              <a:lnSpc>
                <a:spcPts val="2456"/>
              </a:lnSpc>
              <a:buNone/>
            </a:pPr>
            <a:r>
              <a:rPr lang="en-US" sz="1535" dirty="0">
                <a:solidFill>
                  <a:srgbClr val="EBECEF"/>
                </a:solidFill>
                <a:latin typeface="Epilogue" pitchFamily="34" charset="0"/>
                <a:ea typeface="Epilogue" pitchFamily="34" charset="-122"/>
                <a:cs typeface="Epilogue" pitchFamily="34" charset="-120"/>
              </a:rPr>
              <a:t>df_encoded.head()</a:t>
            </a:r>
            <a:endParaRPr lang="en-US" sz="1535" dirty="0"/>
          </a:p>
        </p:txBody>
      </p:sp>
      <p:pic>
        <p:nvPicPr>
          <p:cNvPr id="9" name="Image 1" descr="preencoded.png"/>
          <p:cNvPicPr>
            <a:picLocks noChangeAspect="1"/>
          </p:cNvPicPr>
          <p:nvPr/>
        </p:nvPicPr>
        <p:blipFill>
          <a:blip r:embed="rId4"/>
          <a:stretch>
            <a:fillRect/>
          </a:stretch>
        </p:blipFill>
        <p:spPr>
          <a:xfrm>
            <a:off x="7560588" y="1656755"/>
            <a:ext cx="4392097" cy="3483650"/>
          </a:xfrm>
          <a:prstGeom prst="rect">
            <a:avLst/>
          </a:prstGeom>
        </p:spPr>
      </p:pic>
      <p:sp>
        <p:nvSpPr>
          <p:cNvPr id="10" name="Text 6"/>
          <p:cNvSpPr/>
          <p:nvPr/>
        </p:nvSpPr>
        <p:spPr>
          <a:xfrm>
            <a:off x="7560588" y="5359598"/>
            <a:ext cx="3489960" cy="365522"/>
          </a:xfrm>
          <a:prstGeom prst="rect">
            <a:avLst/>
          </a:prstGeom>
          <a:noFill/>
          <a:ln/>
        </p:spPr>
        <p:txBody>
          <a:bodyPr wrap="none" rtlCol="0" anchor="t"/>
          <a:lstStyle/>
          <a:p>
            <a:pPr marL="0" indent="0">
              <a:lnSpc>
                <a:spcPts val="2878"/>
              </a:lnSpc>
              <a:buNone/>
            </a:pPr>
            <a:r>
              <a:rPr lang="en-US" sz="2302" dirty="0">
                <a:solidFill>
                  <a:srgbClr val="FFFFFF"/>
                </a:solidFill>
                <a:latin typeface="Fraunces" pitchFamily="34" charset="0"/>
                <a:ea typeface="Fraunces" pitchFamily="34" charset="-122"/>
                <a:cs typeface="Fraunces" pitchFamily="34" charset="-120"/>
              </a:rPr>
              <a:t>corr=df[num_cols].corr()</a:t>
            </a:r>
            <a:endParaRPr lang="en-US" sz="2302" dirty="0"/>
          </a:p>
        </p:txBody>
      </p:sp>
      <p:sp>
        <p:nvSpPr>
          <p:cNvPr id="11" name="Text 7"/>
          <p:cNvSpPr/>
          <p:nvPr/>
        </p:nvSpPr>
        <p:spPr>
          <a:xfrm>
            <a:off x="7560588" y="5920026"/>
            <a:ext cx="4392097" cy="623649"/>
          </a:xfrm>
          <a:prstGeom prst="rect">
            <a:avLst/>
          </a:prstGeom>
          <a:noFill/>
          <a:ln/>
        </p:spPr>
        <p:txBody>
          <a:bodyPr wrap="square" rtlCol="0" anchor="t"/>
          <a:lstStyle/>
          <a:p>
            <a:pPr marL="0" indent="0" algn="l">
              <a:lnSpc>
                <a:spcPts val="2456"/>
              </a:lnSpc>
              <a:buNone/>
            </a:pPr>
            <a:r>
              <a:rPr lang="en-US" sz="1535" dirty="0">
                <a:solidFill>
                  <a:srgbClr val="EBECEF"/>
                </a:solidFill>
                <a:latin typeface="Epilogue" pitchFamily="34" charset="0"/>
                <a:ea typeface="Epilogue" pitchFamily="34" charset="-122"/>
                <a:cs typeface="Epilogue" pitchFamily="34" charset="-120"/>
              </a:rPr>
              <a:t>sns.heatmap(corr,cmap='coolwarm',annot=True)</a:t>
            </a:r>
            <a:endParaRPr lang="en-US" sz="1535" dirty="0"/>
          </a:p>
        </p:txBody>
      </p:sp>
      <p:sp>
        <p:nvSpPr>
          <p:cNvPr id="12" name="Text 8"/>
          <p:cNvSpPr/>
          <p:nvPr/>
        </p:nvSpPr>
        <p:spPr>
          <a:xfrm>
            <a:off x="7560588" y="6719054"/>
            <a:ext cx="4392097" cy="311825"/>
          </a:xfrm>
          <a:prstGeom prst="rect">
            <a:avLst/>
          </a:prstGeom>
          <a:noFill/>
          <a:ln/>
        </p:spPr>
        <p:txBody>
          <a:bodyPr wrap="none" rtlCol="0" anchor="t"/>
          <a:lstStyle/>
          <a:p>
            <a:pPr marL="0" indent="0" algn="l">
              <a:lnSpc>
                <a:spcPts val="2456"/>
              </a:lnSpc>
              <a:buNone/>
            </a:pPr>
            <a:r>
              <a:rPr lang="en-US" sz="1535" dirty="0">
                <a:solidFill>
                  <a:srgbClr val="EBECEF"/>
                </a:solidFill>
                <a:latin typeface="Epilogue" pitchFamily="34" charset="0"/>
                <a:ea typeface="Epilogue" pitchFamily="34" charset="-122"/>
                <a:cs typeface="Epilogue" pitchFamily="34" charset="-120"/>
              </a:rPr>
              <a:t>plt.savefig('Correlation Graph')</a:t>
            </a:r>
            <a:endParaRPr lang="en-US" sz="1535" dirty="0"/>
          </a:p>
        </p:txBody>
      </p:sp>
      <p:sp>
        <p:nvSpPr>
          <p:cNvPr id="13" name="Text 9"/>
          <p:cNvSpPr/>
          <p:nvPr/>
        </p:nvSpPr>
        <p:spPr>
          <a:xfrm>
            <a:off x="7560588" y="7206258"/>
            <a:ext cx="4392097" cy="311825"/>
          </a:xfrm>
          <a:prstGeom prst="rect">
            <a:avLst/>
          </a:prstGeom>
          <a:noFill/>
          <a:ln/>
        </p:spPr>
        <p:txBody>
          <a:bodyPr wrap="none" rtlCol="0" anchor="t"/>
          <a:lstStyle/>
          <a:p>
            <a:pPr marL="0" indent="0" algn="l">
              <a:lnSpc>
                <a:spcPts val="2456"/>
              </a:lnSpc>
              <a:buNone/>
            </a:pPr>
            <a:r>
              <a:rPr lang="en-US" sz="1535" dirty="0">
                <a:solidFill>
                  <a:srgbClr val="EBECEF"/>
                </a:solidFill>
                <a:latin typeface="Epilogue" pitchFamily="34" charset="0"/>
                <a:ea typeface="Epilogue" pitchFamily="34" charset="-122"/>
                <a:cs typeface="Epilogue" pitchFamily="34" charset="-120"/>
              </a:rPr>
              <a:t>plt.show()</a:t>
            </a:r>
            <a:endParaRPr lang="en-US" sz="153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15314"/>
            <a:ext cx="52882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Encoding Technices</a:t>
            </a:r>
            <a:endParaRPr lang="en-US" sz="4374" dirty="0"/>
          </a:p>
        </p:txBody>
      </p:sp>
      <p:sp>
        <p:nvSpPr>
          <p:cNvPr id="6" name="Text 3"/>
          <p:cNvSpPr/>
          <p:nvPr/>
        </p:nvSpPr>
        <p:spPr>
          <a:xfrm>
            <a:off x="833199" y="3542943"/>
            <a:ext cx="7477601" cy="355402"/>
          </a:xfrm>
          <a:prstGeom prst="rect">
            <a:avLst/>
          </a:prstGeom>
          <a:noFill/>
          <a:ln/>
        </p:spPr>
        <p:txBody>
          <a:bodyPr wrap="none" rtlCol="0" anchor="t"/>
          <a:lstStyle/>
          <a:p>
            <a:pPr marL="0" indent="0">
              <a:lnSpc>
                <a:spcPts val="2799"/>
              </a:lnSpc>
              <a:buNone/>
            </a:pPr>
            <a:r>
              <a:rPr lang="en-US" sz="1750" u="sng" dirty="0">
                <a:solidFill>
                  <a:srgbClr val="EBECEF"/>
                </a:solidFill>
                <a:latin typeface="Epilogue" pitchFamily="34" charset="0"/>
                <a:ea typeface="Epilogue" pitchFamily="34" charset="-122"/>
                <a:cs typeface="Epilogue" pitchFamily="34" charset="-120"/>
              </a:rPr>
              <a:t>Label Encoding</a:t>
            </a:r>
            <a:endParaRPr lang="en-US" sz="1750" dirty="0"/>
          </a:p>
        </p:txBody>
      </p:sp>
      <p:sp>
        <p:nvSpPr>
          <p:cNvPr id="7" name="Text 4"/>
          <p:cNvSpPr/>
          <p:nvPr/>
        </p:nvSpPr>
        <p:spPr>
          <a:xfrm>
            <a:off x="833199" y="4148257"/>
            <a:ext cx="7477601"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from sklearn.preprocessing import LabelEncoder</a:t>
            </a:r>
            <a:endParaRPr lang="en-US" sz="1750" dirty="0"/>
          </a:p>
        </p:txBody>
      </p:sp>
      <p:sp>
        <p:nvSpPr>
          <p:cNvPr id="8" name="Text 5"/>
          <p:cNvSpPr/>
          <p:nvPr/>
        </p:nvSpPr>
        <p:spPr>
          <a:xfrm>
            <a:off x="833199" y="4753570"/>
            <a:ext cx="7477601"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lb=LabelEncoder()</a:t>
            </a:r>
            <a:endParaRPr lang="en-US" sz="1750" dirty="0"/>
          </a:p>
        </p:txBody>
      </p:sp>
      <p:sp>
        <p:nvSpPr>
          <p:cNvPr id="9" name="Text 6"/>
          <p:cNvSpPr/>
          <p:nvPr/>
        </p:nvSpPr>
        <p:spPr>
          <a:xfrm>
            <a:off x="833199" y="5358884"/>
            <a:ext cx="7477601"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df['model_enc']=lb.fit_transform(df['model'])</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862"/>
          </a:xfrm>
          <a:prstGeom prst="rect">
            <a:avLst/>
          </a:prstGeom>
          <a:solidFill>
            <a:srgbClr val="080E26"/>
          </a:solidFill>
          <a:ln w="11549">
            <a:solidFill>
              <a:srgbClr val="565151"/>
            </a:solidFill>
            <a:prstDash val="solid"/>
          </a:ln>
        </p:spPr>
      </p:sp>
      <p:sp>
        <p:nvSpPr>
          <p:cNvPr id="4" name="Text 2"/>
          <p:cNvSpPr/>
          <p:nvPr/>
        </p:nvSpPr>
        <p:spPr>
          <a:xfrm>
            <a:off x="2917508" y="509111"/>
            <a:ext cx="8795385" cy="1157288"/>
          </a:xfrm>
          <a:prstGeom prst="rect">
            <a:avLst/>
          </a:prstGeom>
          <a:noFill/>
          <a:ln/>
        </p:spPr>
        <p:txBody>
          <a:bodyPr wrap="square" rtlCol="0" anchor="t"/>
          <a:lstStyle/>
          <a:p>
            <a:pPr marL="0" indent="0">
              <a:lnSpc>
                <a:spcPts val="4556"/>
              </a:lnSpc>
              <a:buNone/>
            </a:pPr>
            <a:r>
              <a:rPr lang="en-US" sz="3645" b="1" dirty="0">
                <a:solidFill>
                  <a:srgbClr val="FFFFFF"/>
                </a:solidFill>
                <a:latin typeface="Fraunces" pitchFamily="34" charset="0"/>
                <a:ea typeface="Fraunces" pitchFamily="34" charset="-122"/>
                <a:cs typeface="Fraunces" pitchFamily="34" charset="-120"/>
              </a:rPr>
              <a:t>Feature selections and Model evaluation</a:t>
            </a:r>
            <a:endParaRPr lang="en-US" sz="3645" dirty="0"/>
          </a:p>
        </p:txBody>
      </p:sp>
      <p:sp>
        <p:nvSpPr>
          <p:cNvPr id="5" name="Text 3"/>
          <p:cNvSpPr/>
          <p:nvPr/>
        </p:nvSpPr>
        <p:spPr>
          <a:xfrm>
            <a:off x="2917508" y="2110621"/>
            <a:ext cx="4171831" cy="296228"/>
          </a:xfrm>
          <a:prstGeom prst="rect">
            <a:avLst/>
          </a:prstGeom>
          <a:noFill/>
          <a:ln/>
        </p:spPr>
        <p:txBody>
          <a:bodyPr wrap="none" rtlCol="0" anchor="t"/>
          <a:lstStyle/>
          <a:p>
            <a:pPr marL="0" indent="0">
              <a:lnSpc>
                <a:spcPts val="2333"/>
              </a:lnSpc>
              <a:buNone/>
            </a:pPr>
            <a:r>
              <a:rPr lang="en-US" sz="1458" u="sng" dirty="0">
                <a:solidFill>
                  <a:srgbClr val="FAA1A1"/>
                </a:solidFill>
                <a:latin typeface="Epilogue" pitchFamily="34" charset="0"/>
                <a:ea typeface="Epilogue" pitchFamily="34" charset="-122"/>
                <a:cs typeface="Epilogue" pitchFamily="34" charset="-120"/>
              </a:rPr>
              <a:t>Feature Slection</a:t>
            </a:r>
            <a:endParaRPr lang="en-US" sz="1458" dirty="0"/>
          </a:p>
        </p:txBody>
      </p:sp>
      <p:sp>
        <p:nvSpPr>
          <p:cNvPr id="6" name="Text 4"/>
          <p:cNvSpPr/>
          <p:nvPr/>
        </p:nvSpPr>
        <p:spPr>
          <a:xfrm>
            <a:off x="2917508" y="2573417"/>
            <a:ext cx="4171831" cy="296228"/>
          </a:xfrm>
          <a:prstGeom prst="rect">
            <a:avLst/>
          </a:prstGeom>
          <a:noFill/>
          <a:ln/>
        </p:spPr>
        <p:txBody>
          <a:bodyPr wrap="none" rtlCol="0" anchor="t"/>
          <a:lstStyle/>
          <a:p>
            <a:pPr marL="0" indent="0" algn="l">
              <a:lnSpc>
                <a:spcPts val="2333"/>
              </a:lnSpc>
              <a:buNone/>
            </a:pPr>
            <a:r>
              <a:rPr lang="en-US" sz="1458" dirty="0">
                <a:solidFill>
                  <a:srgbClr val="EBECEF"/>
                </a:solidFill>
                <a:latin typeface="Epilogue" pitchFamily="34" charset="0"/>
                <a:ea typeface="Epilogue" pitchFamily="34" charset="-122"/>
                <a:cs typeface="Epilogue" pitchFamily="34" charset="-120"/>
              </a:rPr>
              <a:t>x=df_encoded.drop('selling_price',axis=1)</a:t>
            </a:r>
            <a:endParaRPr lang="en-US" sz="1458" dirty="0"/>
          </a:p>
        </p:txBody>
      </p:sp>
      <p:sp>
        <p:nvSpPr>
          <p:cNvPr id="7" name="Text 5"/>
          <p:cNvSpPr/>
          <p:nvPr/>
        </p:nvSpPr>
        <p:spPr>
          <a:xfrm>
            <a:off x="2917508" y="3036213"/>
            <a:ext cx="4171831" cy="296228"/>
          </a:xfrm>
          <a:prstGeom prst="rect">
            <a:avLst/>
          </a:prstGeom>
          <a:noFill/>
          <a:ln/>
        </p:spPr>
        <p:txBody>
          <a:bodyPr wrap="none" rtlCol="0" anchor="t"/>
          <a:lstStyle/>
          <a:p>
            <a:pPr marL="0" indent="0" algn="l">
              <a:lnSpc>
                <a:spcPts val="2333"/>
              </a:lnSpc>
              <a:buNone/>
            </a:pPr>
            <a:r>
              <a:rPr lang="en-US" sz="1458" dirty="0">
                <a:solidFill>
                  <a:srgbClr val="EBECEF"/>
                </a:solidFill>
                <a:latin typeface="Epilogue" pitchFamily="34" charset="0"/>
                <a:ea typeface="Epilogue" pitchFamily="34" charset="-122"/>
                <a:cs typeface="Epilogue" pitchFamily="34" charset="-120"/>
              </a:rPr>
              <a:t>y=df_encoded['selling_price']</a:t>
            </a:r>
            <a:endParaRPr lang="en-US" sz="1458" dirty="0"/>
          </a:p>
        </p:txBody>
      </p:sp>
      <p:sp>
        <p:nvSpPr>
          <p:cNvPr id="8" name="Text 6"/>
          <p:cNvSpPr/>
          <p:nvPr/>
        </p:nvSpPr>
        <p:spPr>
          <a:xfrm>
            <a:off x="2917508" y="3499009"/>
            <a:ext cx="4171831" cy="296228"/>
          </a:xfrm>
          <a:prstGeom prst="rect">
            <a:avLst/>
          </a:prstGeom>
          <a:noFill/>
          <a:ln/>
        </p:spPr>
        <p:txBody>
          <a:bodyPr wrap="none" rtlCol="0" anchor="t"/>
          <a:lstStyle/>
          <a:p>
            <a:pPr marL="0" indent="0" algn="l">
              <a:lnSpc>
                <a:spcPts val="2333"/>
              </a:lnSpc>
              <a:buNone/>
            </a:pPr>
            <a:r>
              <a:rPr lang="en-US" sz="1458" dirty="0">
                <a:solidFill>
                  <a:srgbClr val="EBECEF"/>
                </a:solidFill>
                <a:latin typeface="Epilogue" pitchFamily="34" charset="0"/>
                <a:ea typeface="Epilogue" pitchFamily="34" charset="-122"/>
                <a:cs typeface="Epilogue" pitchFamily="34" charset="-120"/>
              </a:rPr>
              <a:t>print(x.shape)</a:t>
            </a:r>
            <a:endParaRPr lang="en-US" sz="1458" dirty="0"/>
          </a:p>
        </p:txBody>
      </p:sp>
      <p:sp>
        <p:nvSpPr>
          <p:cNvPr id="9" name="Text 7"/>
          <p:cNvSpPr/>
          <p:nvPr/>
        </p:nvSpPr>
        <p:spPr>
          <a:xfrm>
            <a:off x="2917508" y="3961805"/>
            <a:ext cx="4171831" cy="296228"/>
          </a:xfrm>
          <a:prstGeom prst="rect">
            <a:avLst/>
          </a:prstGeom>
          <a:noFill/>
          <a:ln/>
        </p:spPr>
        <p:txBody>
          <a:bodyPr wrap="none" rtlCol="0" anchor="t"/>
          <a:lstStyle/>
          <a:p>
            <a:pPr marL="0" indent="0" algn="l">
              <a:lnSpc>
                <a:spcPts val="2333"/>
              </a:lnSpc>
              <a:buNone/>
            </a:pPr>
            <a:r>
              <a:rPr lang="en-US" sz="1458" dirty="0">
                <a:solidFill>
                  <a:srgbClr val="EBECEF"/>
                </a:solidFill>
                <a:latin typeface="Epilogue" pitchFamily="34" charset="0"/>
                <a:ea typeface="Epilogue" pitchFamily="34" charset="-122"/>
                <a:cs typeface="Epilogue" pitchFamily="34" charset="-120"/>
              </a:rPr>
              <a:t>print(y.shape)</a:t>
            </a:r>
            <a:endParaRPr lang="en-US" sz="1458" dirty="0"/>
          </a:p>
        </p:txBody>
      </p:sp>
      <p:sp>
        <p:nvSpPr>
          <p:cNvPr id="10" name="Text 8"/>
          <p:cNvSpPr/>
          <p:nvPr/>
        </p:nvSpPr>
        <p:spPr>
          <a:xfrm>
            <a:off x="7548682" y="2110621"/>
            <a:ext cx="4171831" cy="296228"/>
          </a:xfrm>
          <a:prstGeom prst="rect">
            <a:avLst/>
          </a:prstGeom>
          <a:noFill/>
          <a:ln/>
        </p:spPr>
        <p:txBody>
          <a:bodyPr wrap="none" rtlCol="0" anchor="t"/>
          <a:lstStyle/>
          <a:p>
            <a:pPr marL="0" indent="0">
              <a:lnSpc>
                <a:spcPts val="2333"/>
              </a:lnSpc>
              <a:buNone/>
            </a:pPr>
            <a:r>
              <a:rPr lang="en-US" sz="1458" u="sng" dirty="0">
                <a:solidFill>
                  <a:srgbClr val="FAA1A1"/>
                </a:solidFill>
                <a:latin typeface="Epilogue" pitchFamily="34" charset="0"/>
                <a:ea typeface="Epilogue" pitchFamily="34" charset="-122"/>
                <a:cs typeface="Epilogue" pitchFamily="34" charset="-120"/>
              </a:rPr>
              <a:t>Model Evaluation</a:t>
            </a:r>
            <a:endParaRPr lang="en-US" sz="1458" dirty="0"/>
          </a:p>
        </p:txBody>
      </p:sp>
      <p:sp>
        <p:nvSpPr>
          <p:cNvPr id="11" name="Text 9"/>
          <p:cNvSpPr/>
          <p:nvPr/>
        </p:nvSpPr>
        <p:spPr>
          <a:xfrm>
            <a:off x="7548682" y="2573417"/>
            <a:ext cx="4171831" cy="710803"/>
          </a:xfrm>
          <a:prstGeom prst="rect">
            <a:avLst/>
          </a:prstGeom>
          <a:noFill/>
          <a:ln/>
        </p:spPr>
        <p:txBody>
          <a:bodyPr wrap="squar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def model_eval(x_train,x_test,y_train,y_test,model,mname):</a:t>
            </a:r>
            <a:endParaRPr lang="en-US" sz="1166" dirty="0"/>
          </a:p>
        </p:txBody>
      </p:sp>
      <p:sp>
        <p:nvSpPr>
          <p:cNvPr id="12" name="Text 10"/>
          <p:cNvSpPr/>
          <p:nvPr/>
        </p:nvSpPr>
        <p:spPr>
          <a:xfrm>
            <a:off x="7548682" y="3450788"/>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model.fit(x_train,y_train)</a:t>
            </a:r>
            <a:endParaRPr lang="en-US" sz="1166" dirty="0"/>
          </a:p>
        </p:txBody>
      </p:sp>
      <p:sp>
        <p:nvSpPr>
          <p:cNvPr id="13" name="Text 11"/>
          <p:cNvSpPr/>
          <p:nvPr/>
        </p:nvSpPr>
        <p:spPr>
          <a:xfrm>
            <a:off x="7548682" y="3854291"/>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ypred=model.predict(x_test)</a:t>
            </a:r>
            <a:endParaRPr lang="en-US" sz="1166" dirty="0"/>
          </a:p>
        </p:txBody>
      </p:sp>
      <p:sp>
        <p:nvSpPr>
          <p:cNvPr id="14" name="Text 12"/>
          <p:cNvSpPr/>
          <p:nvPr/>
        </p:nvSpPr>
        <p:spPr>
          <a:xfrm>
            <a:off x="7548682" y="4257794"/>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mae=mean_absolute_error(y_test,ypred)</a:t>
            </a:r>
            <a:endParaRPr lang="en-US" sz="1166" dirty="0"/>
          </a:p>
        </p:txBody>
      </p:sp>
      <p:sp>
        <p:nvSpPr>
          <p:cNvPr id="15" name="Text 13"/>
          <p:cNvSpPr/>
          <p:nvPr/>
        </p:nvSpPr>
        <p:spPr>
          <a:xfrm>
            <a:off x="7548682" y="4661297"/>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mse=mean_squared_error(y_test,ypred)</a:t>
            </a:r>
            <a:endParaRPr lang="en-US" sz="1166" dirty="0"/>
          </a:p>
        </p:txBody>
      </p:sp>
      <p:sp>
        <p:nvSpPr>
          <p:cNvPr id="16" name="Text 14"/>
          <p:cNvSpPr/>
          <p:nvPr/>
        </p:nvSpPr>
        <p:spPr>
          <a:xfrm>
            <a:off x="7548682" y="5064800"/>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rmse=np.sqrt(mse)</a:t>
            </a:r>
            <a:endParaRPr lang="en-US" sz="1166" dirty="0"/>
          </a:p>
        </p:txBody>
      </p:sp>
      <p:sp>
        <p:nvSpPr>
          <p:cNvPr id="17" name="Text 15"/>
          <p:cNvSpPr/>
          <p:nvPr/>
        </p:nvSpPr>
        <p:spPr>
          <a:xfrm>
            <a:off x="7548682" y="5468302"/>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train_scr=model.score(x_train,y_train)</a:t>
            </a:r>
            <a:endParaRPr lang="en-US" sz="1166" dirty="0"/>
          </a:p>
        </p:txBody>
      </p:sp>
      <p:sp>
        <p:nvSpPr>
          <p:cNvPr id="18" name="Text 16"/>
          <p:cNvSpPr/>
          <p:nvPr/>
        </p:nvSpPr>
        <p:spPr>
          <a:xfrm>
            <a:off x="7548682" y="5871805"/>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test_scr=model.score(x_test,y_test)</a:t>
            </a:r>
            <a:endParaRPr lang="en-US" sz="1166" dirty="0"/>
          </a:p>
        </p:txBody>
      </p:sp>
      <p:sp>
        <p:nvSpPr>
          <p:cNvPr id="19" name="Text 17"/>
          <p:cNvSpPr/>
          <p:nvPr/>
        </p:nvSpPr>
        <p:spPr>
          <a:xfrm>
            <a:off x="7548682" y="6275308"/>
            <a:ext cx="4171831" cy="473869"/>
          </a:xfrm>
          <a:prstGeom prst="rect">
            <a:avLst/>
          </a:prstGeom>
          <a:noFill/>
          <a:ln/>
        </p:spPr>
        <p:txBody>
          <a:bodyPr wrap="squar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res=pd.DataFrame({"Train_scr":train_scr,"Test_scr":test_scr,'RMSE':rmse,'MSE':mse,</a:t>
            </a:r>
            <a:endParaRPr lang="en-US" sz="1166" dirty="0"/>
          </a:p>
        </p:txBody>
      </p:sp>
      <p:sp>
        <p:nvSpPr>
          <p:cNvPr id="20" name="Text 18"/>
          <p:cNvSpPr/>
          <p:nvPr/>
        </p:nvSpPr>
        <p:spPr>
          <a:xfrm>
            <a:off x="7548682" y="6915745"/>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"MAE":mae},index=[mname])</a:t>
            </a:r>
            <a:endParaRPr lang="en-US" sz="1166" dirty="0"/>
          </a:p>
        </p:txBody>
      </p:sp>
      <p:sp>
        <p:nvSpPr>
          <p:cNvPr id="21" name="Text 19"/>
          <p:cNvSpPr/>
          <p:nvPr/>
        </p:nvSpPr>
        <p:spPr>
          <a:xfrm>
            <a:off x="7548682" y="7319248"/>
            <a:ext cx="4171831" cy="236934"/>
          </a:xfrm>
          <a:prstGeom prst="rect">
            <a:avLst/>
          </a:prstGeom>
          <a:noFill/>
          <a:ln/>
        </p:spPr>
        <p:txBody>
          <a:bodyPr wrap="none" rtlCol="0" anchor="t"/>
          <a:lstStyle/>
          <a:p>
            <a:pPr marL="0" indent="0" algn="l">
              <a:lnSpc>
                <a:spcPts val="1866"/>
              </a:lnSpc>
              <a:buNone/>
            </a:pPr>
            <a:r>
              <a:rPr lang="en-US" sz="1166" dirty="0">
                <a:solidFill>
                  <a:srgbClr val="EBECEF"/>
                </a:solidFill>
                <a:latin typeface="Epilogue" pitchFamily="34" charset="0"/>
                <a:ea typeface="Epilogue" pitchFamily="34" charset="-122"/>
                <a:cs typeface="Epilogue" pitchFamily="34" charset="-120"/>
              </a:rPr>
              <a:t>return res</a:t>
            </a:r>
            <a:endParaRPr lang="en-US" sz="116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12589"/>
            <a:ext cx="774192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Model Selection and Training</a:t>
            </a:r>
            <a:endParaRPr lang="en-US" sz="4374" dirty="0"/>
          </a:p>
        </p:txBody>
      </p:sp>
      <p:sp>
        <p:nvSpPr>
          <p:cNvPr id="6" name="Shape 3"/>
          <p:cNvSpPr/>
          <p:nvPr/>
        </p:nvSpPr>
        <p:spPr>
          <a:xfrm>
            <a:off x="4801910" y="1740218"/>
            <a:ext cx="44410" cy="5776793"/>
          </a:xfrm>
          <a:prstGeom prst="rect">
            <a:avLst/>
          </a:prstGeom>
          <a:solidFill>
            <a:srgbClr val="303B69"/>
          </a:solidFill>
          <a:ln/>
        </p:spPr>
      </p:sp>
      <p:sp>
        <p:nvSpPr>
          <p:cNvPr id="7" name="Shape 4"/>
          <p:cNvSpPr/>
          <p:nvPr/>
        </p:nvSpPr>
        <p:spPr>
          <a:xfrm>
            <a:off x="5074027" y="2141518"/>
            <a:ext cx="777597" cy="44410"/>
          </a:xfrm>
          <a:prstGeom prst="rect">
            <a:avLst/>
          </a:prstGeom>
          <a:solidFill>
            <a:srgbClr val="303B69"/>
          </a:solidFill>
          <a:ln/>
        </p:spPr>
      </p:sp>
      <p:sp>
        <p:nvSpPr>
          <p:cNvPr id="8" name="Shape 5"/>
          <p:cNvSpPr/>
          <p:nvPr/>
        </p:nvSpPr>
        <p:spPr>
          <a:xfrm>
            <a:off x="4574084" y="1913811"/>
            <a:ext cx="499943" cy="499943"/>
          </a:xfrm>
          <a:prstGeom prst="roundRect">
            <a:avLst>
              <a:gd name="adj" fmla="val 20000"/>
            </a:avLst>
          </a:prstGeom>
          <a:solidFill>
            <a:srgbClr val="283157"/>
          </a:solidFill>
          <a:ln w="13811">
            <a:solidFill>
              <a:srgbClr val="303B69"/>
            </a:solidFill>
            <a:prstDash val="solid"/>
          </a:ln>
        </p:spPr>
      </p:sp>
      <p:sp>
        <p:nvSpPr>
          <p:cNvPr id="9" name="Text 6"/>
          <p:cNvSpPr/>
          <p:nvPr/>
        </p:nvSpPr>
        <p:spPr>
          <a:xfrm>
            <a:off x="4747796" y="1955483"/>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10" name="Text 7"/>
          <p:cNvSpPr/>
          <p:nvPr/>
        </p:nvSpPr>
        <p:spPr>
          <a:xfrm>
            <a:off x="6046113" y="1962388"/>
            <a:ext cx="228600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Feature Selection</a:t>
            </a:r>
            <a:endParaRPr lang="en-US" sz="2187" dirty="0"/>
          </a:p>
        </p:txBody>
      </p:sp>
      <p:sp>
        <p:nvSpPr>
          <p:cNvPr id="11" name="Text 8"/>
          <p:cNvSpPr/>
          <p:nvPr/>
        </p:nvSpPr>
        <p:spPr>
          <a:xfrm>
            <a:off x="6046113" y="2531745"/>
            <a:ext cx="7751088"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Select the best features that impact the target variable the most</a:t>
            </a:r>
            <a:endParaRPr lang="en-US" sz="1750" dirty="0"/>
          </a:p>
        </p:txBody>
      </p:sp>
      <p:sp>
        <p:nvSpPr>
          <p:cNvPr id="12" name="Shape 9"/>
          <p:cNvSpPr/>
          <p:nvPr/>
        </p:nvSpPr>
        <p:spPr>
          <a:xfrm>
            <a:off x="5074027" y="4141172"/>
            <a:ext cx="777597" cy="44410"/>
          </a:xfrm>
          <a:prstGeom prst="rect">
            <a:avLst/>
          </a:prstGeom>
          <a:solidFill>
            <a:srgbClr val="303B69"/>
          </a:solidFill>
          <a:ln/>
        </p:spPr>
      </p:sp>
      <p:sp>
        <p:nvSpPr>
          <p:cNvPr id="13" name="Shape 10"/>
          <p:cNvSpPr/>
          <p:nvPr/>
        </p:nvSpPr>
        <p:spPr>
          <a:xfrm>
            <a:off x="4574084" y="3913465"/>
            <a:ext cx="499943" cy="499943"/>
          </a:xfrm>
          <a:prstGeom prst="roundRect">
            <a:avLst>
              <a:gd name="adj" fmla="val 20000"/>
            </a:avLst>
          </a:prstGeom>
          <a:solidFill>
            <a:srgbClr val="283157"/>
          </a:solidFill>
          <a:ln w="13811">
            <a:solidFill>
              <a:srgbClr val="303B69"/>
            </a:solidFill>
            <a:prstDash val="solid"/>
          </a:ln>
        </p:spPr>
      </p:sp>
      <p:sp>
        <p:nvSpPr>
          <p:cNvPr id="14" name="Text 11"/>
          <p:cNvSpPr/>
          <p:nvPr/>
        </p:nvSpPr>
        <p:spPr>
          <a:xfrm>
            <a:off x="4721126" y="395513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5" name="Text 12"/>
          <p:cNvSpPr/>
          <p:nvPr/>
        </p:nvSpPr>
        <p:spPr>
          <a:xfrm>
            <a:off x="6046113" y="3962043"/>
            <a:ext cx="2221944"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Model Selection</a:t>
            </a: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Choose a suitable model based on the dataset's characteristics</a:t>
            </a:r>
            <a:endParaRPr lang="en-US" sz="1750" dirty="0"/>
          </a:p>
        </p:txBody>
      </p:sp>
      <p:sp>
        <p:nvSpPr>
          <p:cNvPr id="17" name="Shape 14"/>
          <p:cNvSpPr/>
          <p:nvPr/>
        </p:nvSpPr>
        <p:spPr>
          <a:xfrm>
            <a:off x="5074027" y="6140827"/>
            <a:ext cx="777597" cy="44410"/>
          </a:xfrm>
          <a:prstGeom prst="rect">
            <a:avLst/>
          </a:prstGeom>
          <a:solidFill>
            <a:srgbClr val="303B69"/>
          </a:solidFill>
          <a:ln/>
        </p:spPr>
      </p:sp>
      <p:sp>
        <p:nvSpPr>
          <p:cNvPr id="18" name="Shape 15"/>
          <p:cNvSpPr/>
          <p:nvPr/>
        </p:nvSpPr>
        <p:spPr>
          <a:xfrm>
            <a:off x="4574084" y="5913120"/>
            <a:ext cx="499943" cy="499943"/>
          </a:xfrm>
          <a:prstGeom prst="roundRect">
            <a:avLst>
              <a:gd name="adj" fmla="val 20000"/>
            </a:avLst>
          </a:prstGeom>
          <a:solidFill>
            <a:srgbClr val="283157"/>
          </a:solidFill>
          <a:ln w="13811">
            <a:solidFill>
              <a:srgbClr val="303B69"/>
            </a:solidFill>
            <a:prstDash val="solid"/>
          </a:ln>
        </p:spPr>
      </p:sp>
      <p:sp>
        <p:nvSpPr>
          <p:cNvPr id="19" name="Text 16"/>
          <p:cNvSpPr/>
          <p:nvPr/>
        </p:nvSpPr>
        <p:spPr>
          <a:xfrm>
            <a:off x="4732556" y="5954792"/>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20" name="Text 17"/>
          <p:cNvSpPr/>
          <p:nvPr/>
        </p:nvSpPr>
        <p:spPr>
          <a:xfrm>
            <a:off x="6046113" y="5961698"/>
            <a:ext cx="323850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Hyperparameter Tuning</a:t>
            </a:r>
            <a:endParaRPr lang="en-US" sz="2187" dirty="0"/>
          </a:p>
        </p:txBody>
      </p:sp>
      <p:sp>
        <p:nvSpPr>
          <p:cNvPr id="21" name="Text 18"/>
          <p:cNvSpPr/>
          <p:nvPr/>
        </p:nvSpPr>
        <p:spPr>
          <a:xfrm>
            <a:off x="6046113" y="6531054"/>
            <a:ext cx="7751088"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Optimize the model's performance by fine-tuning its parameters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097">
            <a:solidFill>
              <a:srgbClr val="565151"/>
            </a:solidFill>
            <a:prstDash val="solid"/>
          </a:ln>
        </p:spPr>
      </p:sp>
      <p:sp>
        <p:nvSpPr>
          <p:cNvPr id="4" name="Text 2"/>
          <p:cNvSpPr/>
          <p:nvPr/>
        </p:nvSpPr>
        <p:spPr>
          <a:xfrm>
            <a:off x="2311360" y="580430"/>
            <a:ext cx="7688580" cy="658416"/>
          </a:xfrm>
          <a:prstGeom prst="rect">
            <a:avLst/>
          </a:prstGeom>
          <a:noFill/>
          <a:ln/>
        </p:spPr>
        <p:txBody>
          <a:bodyPr wrap="none" rtlCol="0" anchor="t"/>
          <a:lstStyle/>
          <a:p>
            <a:pPr marL="0" indent="0">
              <a:lnSpc>
                <a:spcPts val="5184"/>
              </a:lnSpc>
              <a:buNone/>
            </a:pPr>
            <a:r>
              <a:rPr lang="en-US" sz="4147" b="1" dirty="0">
                <a:solidFill>
                  <a:srgbClr val="FFFFFF"/>
                </a:solidFill>
                <a:latin typeface="Fraunces" pitchFamily="34" charset="0"/>
                <a:ea typeface="Fraunces" pitchFamily="34" charset="-122"/>
                <a:cs typeface="Fraunces" pitchFamily="34" charset="-120"/>
              </a:rPr>
              <a:t>Model Selection and Training</a:t>
            </a:r>
            <a:endParaRPr lang="en-US" sz="4147" dirty="0"/>
          </a:p>
        </p:txBody>
      </p:sp>
      <p:sp>
        <p:nvSpPr>
          <p:cNvPr id="5" name="Text 3"/>
          <p:cNvSpPr/>
          <p:nvPr/>
        </p:nvSpPr>
        <p:spPr>
          <a:xfrm>
            <a:off x="2311360" y="1744385"/>
            <a:ext cx="3273862" cy="337185"/>
          </a:xfrm>
          <a:prstGeom prst="rect">
            <a:avLst/>
          </a:prstGeom>
          <a:noFill/>
          <a:ln/>
        </p:spPr>
        <p:txBody>
          <a:bodyPr wrap="none" rtlCol="0" anchor="t"/>
          <a:lstStyle/>
          <a:p>
            <a:pPr marL="0" indent="0">
              <a:lnSpc>
                <a:spcPts val="2654"/>
              </a:lnSpc>
              <a:buNone/>
            </a:pPr>
            <a:r>
              <a:rPr lang="en-US" sz="1659" dirty="0">
                <a:solidFill>
                  <a:srgbClr val="EBECEF"/>
                </a:solidFill>
                <a:latin typeface="Epilogue" pitchFamily="34" charset="0"/>
                <a:ea typeface="Epilogue" pitchFamily="34" charset="-122"/>
                <a:cs typeface="Epilogue" pitchFamily="34" charset="-120"/>
              </a:rPr>
              <a:t>Model Selection. </a:t>
            </a:r>
            <a:endParaRPr lang="en-US" sz="1659" dirty="0"/>
          </a:p>
        </p:txBody>
      </p:sp>
      <p:sp>
        <p:nvSpPr>
          <p:cNvPr id="6" name="Text 4"/>
          <p:cNvSpPr/>
          <p:nvPr/>
        </p:nvSpPr>
        <p:spPr>
          <a:xfrm>
            <a:off x="2311360" y="2271117"/>
            <a:ext cx="3273862" cy="1685925"/>
          </a:xfrm>
          <a:prstGeom prst="rect">
            <a:avLst/>
          </a:prstGeom>
          <a:noFill/>
          <a:ln/>
        </p:spPr>
        <p:txBody>
          <a:bodyPr wrap="square" rtlCol="0" anchor="t"/>
          <a:lstStyle/>
          <a:p>
            <a:pPr marL="0" indent="0">
              <a:lnSpc>
                <a:spcPts val="2654"/>
              </a:lnSpc>
              <a:buNone/>
            </a:pPr>
            <a:r>
              <a:rPr lang="en-US" sz="1659" dirty="0">
                <a:solidFill>
                  <a:srgbClr val="EBECEF"/>
                </a:solidFill>
                <a:latin typeface="Epilogue" pitchFamily="34" charset="0"/>
                <a:ea typeface="Epilogue" pitchFamily="34" charset="-122"/>
                <a:cs typeface="Epilogue" pitchFamily="34" charset="-120"/>
              </a:rPr>
              <a:t>Choose the appropriate machine learning algorithms, such as Linear Regression, Decision Tree, Random forest, bagging etc.</a:t>
            </a:r>
            <a:endParaRPr lang="en-US" sz="1659" dirty="0"/>
          </a:p>
        </p:txBody>
      </p:sp>
      <p:sp>
        <p:nvSpPr>
          <p:cNvPr id="7" name="Text 5"/>
          <p:cNvSpPr/>
          <p:nvPr/>
        </p:nvSpPr>
        <p:spPr>
          <a:xfrm>
            <a:off x="2311360" y="4146590"/>
            <a:ext cx="3273862" cy="337185"/>
          </a:xfrm>
          <a:prstGeom prst="rect">
            <a:avLst/>
          </a:prstGeom>
          <a:noFill/>
          <a:ln/>
        </p:spPr>
        <p:txBody>
          <a:bodyPr wrap="none" rtlCol="0" anchor="t"/>
          <a:lstStyle/>
          <a:p>
            <a:pPr marL="0" indent="0">
              <a:lnSpc>
                <a:spcPts val="2654"/>
              </a:lnSpc>
              <a:buNone/>
            </a:pPr>
            <a:r>
              <a:rPr lang="en-US" sz="1659" dirty="0">
                <a:solidFill>
                  <a:srgbClr val="EBECEF"/>
                </a:solidFill>
                <a:latin typeface="Epilogue" pitchFamily="34" charset="0"/>
                <a:ea typeface="Epilogue" pitchFamily="34" charset="-122"/>
                <a:cs typeface="Epilogue" pitchFamily="34" charset="-120"/>
              </a:rPr>
              <a:t>Model Training</a:t>
            </a:r>
            <a:endParaRPr lang="en-US" sz="1659" dirty="0"/>
          </a:p>
        </p:txBody>
      </p:sp>
      <p:sp>
        <p:nvSpPr>
          <p:cNvPr id="8" name="Text 6"/>
          <p:cNvSpPr/>
          <p:nvPr/>
        </p:nvSpPr>
        <p:spPr>
          <a:xfrm>
            <a:off x="2311360" y="4673322"/>
            <a:ext cx="3273862" cy="1348740"/>
          </a:xfrm>
          <a:prstGeom prst="rect">
            <a:avLst/>
          </a:prstGeom>
          <a:noFill/>
          <a:ln/>
        </p:spPr>
        <p:txBody>
          <a:bodyPr wrap="square" rtlCol="0" anchor="t"/>
          <a:lstStyle/>
          <a:p>
            <a:pPr marL="0" indent="0">
              <a:lnSpc>
                <a:spcPts val="2654"/>
              </a:lnSpc>
              <a:buNone/>
            </a:pPr>
            <a:r>
              <a:rPr lang="en-US" sz="1659" dirty="0">
                <a:solidFill>
                  <a:srgbClr val="EBECEF"/>
                </a:solidFill>
                <a:latin typeface="Epilogue" pitchFamily="34" charset="0"/>
                <a:ea typeface="Epilogue" pitchFamily="34" charset="-122"/>
                <a:cs typeface="Epilogue" pitchFamily="34" charset="-120"/>
              </a:rPr>
              <a:t>Train the selected models on the preprocessed data, optimizing hyperparameters and evaluating performance.</a:t>
            </a:r>
            <a:endParaRPr lang="en-US" sz="1659" dirty="0"/>
          </a:p>
        </p:txBody>
      </p:sp>
      <p:pic>
        <p:nvPicPr>
          <p:cNvPr id="9" name="Image 0" descr="preencoded.png"/>
          <p:cNvPicPr>
            <a:picLocks noChangeAspect="1"/>
          </p:cNvPicPr>
          <p:nvPr/>
        </p:nvPicPr>
        <p:blipFill>
          <a:blip r:embed="rId3"/>
          <a:stretch>
            <a:fillRect/>
          </a:stretch>
        </p:blipFill>
        <p:spPr>
          <a:xfrm>
            <a:off x="6106716" y="1791772"/>
            <a:ext cx="6219825" cy="3722965"/>
          </a:xfrm>
          <a:prstGeom prst="rect">
            <a:avLst/>
          </a:prstGeom>
        </p:spPr>
      </p:pic>
      <p:sp>
        <p:nvSpPr>
          <p:cNvPr id="10" name="Text 7"/>
          <p:cNvSpPr/>
          <p:nvPr/>
        </p:nvSpPr>
        <p:spPr>
          <a:xfrm>
            <a:off x="8163163" y="5751671"/>
            <a:ext cx="2106811" cy="329208"/>
          </a:xfrm>
          <a:prstGeom prst="rect">
            <a:avLst/>
          </a:prstGeom>
          <a:noFill/>
          <a:ln/>
        </p:spPr>
        <p:txBody>
          <a:bodyPr wrap="none" rtlCol="0" anchor="t"/>
          <a:lstStyle/>
          <a:p>
            <a:pPr marL="0" indent="0" algn="ctr">
              <a:lnSpc>
                <a:spcPts val="2592"/>
              </a:lnSpc>
              <a:buNone/>
            </a:pPr>
            <a:r>
              <a:rPr lang="en-US" sz="2074" b="1" u="sng" dirty="0">
                <a:solidFill>
                  <a:srgbClr val="FAA1A1"/>
                </a:solidFill>
                <a:latin typeface="Fraunces" pitchFamily="34" charset="0"/>
                <a:ea typeface="Fraunces" pitchFamily="34" charset="-122"/>
                <a:cs typeface="Fraunces" pitchFamily="34" charset="-120"/>
              </a:rPr>
              <a:t>Insights</a:t>
            </a:r>
            <a:endParaRPr lang="en-US" sz="2074" dirty="0"/>
          </a:p>
        </p:txBody>
      </p:sp>
      <p:sp>
        <p:nvSpPr>
          <p:cNvPr id="11" name="Shape 8"/>
          <p:cNvSpPr/>
          <p:nvPr/>
        </p:nvSpPr>
        <p:spPr>
          <a:xfrm>
            <a:off x="6106716" y="6368296"/>
            <a:ext cx="168473" cy="168473"/>
          </a:xfrm>
          <a:prstGeom prst="roundRect">
            <a:avLst>
              <a:gd name="adj" fmla="val 45021"/>
            </a:avLst>
          </a:prstGeom>
          <a:noFill/>
          <a:ln w="20955">
            <a:solidFill>
              <a:srgbClr val="8C98CA"/>
            </a:solidFill>
            <a:prstDash val="solid"/>
          </a:ln>
        </p:spPr>
      </p:sp>
      <p:sp>
        <p:nvSpPr>
          <p:cNvPr id="12" name="Text 9"/>
          <p:cNvSpPr/>
          <p:nvPr/>
        </p:nvSpPr>
        <p:spPr>
          <a:xfrm>
            <a:off x="6376392" y="6317813"/>
            <a:ext cx="5950148" cy="269677"/>
          </a:xfrm>
          <a:prstGeom prst="rect">
            <a:avLst/>
          </a:prstGeom>
          <a:noFill/>
          <a:ln/>
        </p:spPr>
        <p:txBody>
          <a:bodyPr wrap="none" rtlCol="0" anchor="t"/>
          <a:lstStyle/>
          <a:p>
            <a:pPr marL="0" indent="0" algn="l">
              <a:lnSpc>
                <a:spcPts val="2123"/>
              </a:lnSpc>
              <a:buNone/>
            </a:pPr>
            <a:r>
              <a:rPr lang="en-US" sz="1327" dirty="0">
                <a:solidFill>
                  <a:srgbClr val="EBECEF"/>
                </a:solidFill>
                <a:latin typeface="Epilogue" pitchFamily="34" charset="0"/>
                <a:ea typeface="Epilogue" pitchFamily="34" charset="-122"/>
                <a:cs typeface="Epilogue" pitchFamily="34" charset="-120"/>
              </a:rPr>
              <a:t>All model suffers high over fitting and high error</a:t>
            </a:r>
            <a:endParaRPr lang="en-US" sz="1327" dirty="0"/>
          </a:p>
        </p:txBody>
      </p:sp>
      <p:sp>
        <p:nvSpPr>
          <p:cNvPr id="13" name="Shape 10"/>
          <p:cNvSpPr/>
          <p:nvPr/>
        </p:nvSpPr>
        <p:spPr>
          <a:xfrm>
            <a:off x="6106716" y="6722150"/>
            <a:ext cx="168473" cy="168473"/>
          </a:xfrm>
          <a:prstGeom prst="roundRect">
            <a:avLst>
              <a:gd name="adj" fmla="val 45021"/>
            </a:avLst>
          </a:prstGeom>
          <a:noFill/>
          <a:ln w="20955">
            <a:solidFill>
              <a:srgbClr val="8C98CA"/>
            </a:solidFill>
            <a:prstDash val="solid"/>
          </a:ln>
        </p:spPr>
      </p:sp>
      <p:sp>
        <p:nvSpPr>
          <p:cNvPr id="14" name="Text 11"/>
          <p:cNvSpPr/>
          <p:nvPr/>
        </p:nvSpPr>
        <p:spPr>
          <a:xfrm>
            <a:off x="6376392" y="6671667"/>
            <a:ext cx="5950148" cy="269677"/>
          </a:xfrm>
          <a:prstGeom prst="rect">
            <a:avLst/>
          </a:prstGeom>
          <a:noFill/>
          <a:ln/>
        </p:spPr>
        <p:txBody>
          <a:bodyPr wrap="none" rtlCol="0" anchor="t"/>
          <a:lstStyle/>
          <a:p>
            <a:pPr marL="0" indent="0" algn="l">
              <a:lnSpc>
                <a:spcPts val="2123"/>
              </a:lnSpc>
              <a:buNone/>
            </a:pPr>
            <a:r>
              <a:rPr lang="en-US" sz="1327" dirty="0">
                <a:solidFill>
                  <a:srgbClr val="EBECEF"/>
                </a:solidFill>
                <a:latin typeface="Epilogue" pitchFamily="34" charset="0"/>
                <a:ea typeface="Epilogue" pitchFamily="34" charset="-122"/>
                <a:cs typeface="Epilogue" pitchFamily="34" charset="-120"/>
              </a:rPr>
              <a:t>Tree model appears to more effective compare linear models</a:t>
            </a:r>
            <a:endParaRPr lang="en-US" sz="1327" dirty="0"/>
          </a:p>
        </p:txBody>
      </p:sp>
      <p:sp>
        <p:nvSpPr>
          <p:cNvPr id="15" name="Shape 12"/>
          <p:cNvSpPr/>
          <p:nvPr/>
        </p:nvSpPr>
        <p:spPr>
          <a:xfrm>
            <a:off x="6106716" y="7076003"/>
            <a:ext cx="168473" cy="168473"/>
          </a:xfrm>
          <a:prstGeom prst="roundRect">
            <a:avLst>
              <a:gd name="adj" fmla="val 45021"/>
            </a:avLst>
          </a:prstGeom>
          <a:noFill/>
          <a:ln w="20955">
            <a:solidFill>
              <a:srgbClr val="8C98CA"/>
            </a:solidFill>
            <a:prstDash val="solid"/>
          </a:ln>
        </p:spPr>
      </p:sp>
      <p:sp>
        <p:nvSpPr>
          <p:cNvPr id="16" name="Text 13"/>
          <p:cNvSpPr/>
          <p:nvPr/>
        </p:nvSpPr>
        <p:spPr>
          <a:xfrm>
            <a:off x="6376392" y="7025521"/>
            <a:ext cx="5950148" cy="539353"/>
          </a:xfrm>
          <a:prstGeom prst="rect">
            <a:avLst/>
          </a:prstGeom>
          <a:noFill/>
          <a:ln/>
        </p:spPr>
        <p:txBody>
          <a:bodyPr wrap="square" rtlCol="0" anchor="t"/>
          <a:lstStyle/>
          <a:p>
            <a:pPr marL="0" indent="0" algn="l">
              <a:lnSpc>
                <a:spcPts val="2123"/>
              </a:lnSpc>
              <a:buNone/>
            </a:pPr>
            <a:r>
              <a:rPr lang="en-US" sz="1327" dirty="0">
                <a:solidFill>
                  <a:srgbClr val="EBECEF"/>
                </a:solidFill>
                <a:latin typeface="Epilogue" pitchFamily="34" charset="0"/>
                <a:ea typeface="Epilogue" pitchFamily="34" charset="-122"/>
                <a:cs typeface="Epilogue" pitchFamily="34" charset="-120"/>
              </a:rPr>
              <a:t>KNeighbours appears to be less effective and errors are also high which indicated data is not classified(groups)</a:t>
            </a:r>
            <a:endParaRPr lang="en-US" sz="1327"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396722"/>
            <a:ext cx="85877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Model Evaluation and Validation</a:t>
            </a:r>
            <a:endParaRPr lang="en-US" sz="4374" dirty="0"/>
          </a:p>
        </p:txBody>
      </p:sp>
      <p:pic>
        <p:nvPicPr>
          <p:cNvPr id="5" name="Image 0" descr="preencoded.png"/>
          <p:cNvPicPr>
            <a:picLocks noChangeAspect="1"/>
          </p:cNvPicPr>
          <p:nvPr/>
        </p:nvPicPr>
        <p:blipFill>
          <a:blip r:embed="rId3"/>
          <a:stretch>
            <a:fillRect/>
          </a:stretch>
        </p:blipFill>
        <p:spPr>
          <a:xfrm>
            <a:off x="2037993" y="2535436"/>
            <a:ext cx="3295888" cy="2036921"/>
          </a:xfrm>
          <a:prstGeom prst="rect">
            <a:avLst/>
          </a:prstGeom>
        </p:spPr>
      </p:pic>
      <p:sp>
        <p:nvSpPr>
          <p:cNvPr id="6" name="Text 3"/>
          <p:cNvSpPr/>
          <p:nvPr/>
        </p:nvSpPr>
        <p:spPr>
          <a:xfrm>
            <a:off x="2037993" y="4850011"/>
            <a:ext cx="252984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Validation Strategy</a:t>
            </a:r>
            <a:endParaRPr lang="en-US" sz="2187" dirty="0"/>
          </a:p>
        </p:txBody>
      </p:sp>
      <p:sp>
        <p:nvSpPr>
          <p:cNvPr id="7" name="Text 4"/>
          <p:cNvSpPr/>
          <p:nvPr/>
        </p:nvSpPr>
        <p:spPr>
          <a:xfrm>
            <a:off x="2037993" y="5419368"/>
            <a:ext cx="3295888"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Split the dataset into training and testing sets. Check the model's performance on it.</a:t>
            </a:r>
            <a:endParaRPr lang="en-US" sz="1750" dirty="0"/>
          </a:p>
        </p:txBody>
      </p:sp>
      <p:pic>
        <p:nvPicPr>
          <p:cNvPr id="8" name="Image 1" descr="preencoded.png"/>
          <p:cNvPicPr>
            <a:picLocks noChangeAspect="1"/>
          </p:cNvPicPr>
          <p:nvPr/>
        </p:nvPicPr>
        <p:blipFill>
          <a:blip r:embed="rId4"/>
          <a:stretch>
            <a:fillRect/>
          </a:stretch>
        </p:blipFill>
        <p:spPr>
          <a:xfrm>
            <a:off x="5667137" y="2535436"/>
            <a:ext cx="3296007" cy="2037040"/>
          </a:xfrm>
          <a:prstGeom prst="rect">
            <a:avLst/>
          </a:prstGeom>
        </p:spPr>
      </p:pic>
      <p:sp>
        <p:nvSpPr>
          <p:cNvPr id="9" name="Text 5"/>
          <p:cNvSpPr/>
          <p:nvPr/>
        </p:nvSpPr>
        <p:spPr>
          <a:xfrm>
            <a:off x="5667137" y="4850130"/>
            <a:ext cx="278892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Performance Metrics</a:t>
            </a:r>
            <a:endParaRPr lang="en-US" sz="2187" dirty="0"/>
          </a:p>
        </p:txBody>
      </p:sp>
      <p:sp>
        <p:nvSpPr>
          <p:cNvPr id="10" name="Text 6"/>
          <p:cNvSpPr/>
          <p:nvPr/>
        </p:nvSpPr>
        <p:spPr>
          <a:xfrm>
            <a:off x="5667137" y="5419487"/>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Use metrics like MSE, RMSE, MAE, and R-squared to evaluate the model.</a:t>
            </a:r>
            <a:endParaRPr lang="en-US" sz="1750" dirty="0"/>
          </a:p>
        </p:txBody>
      </p:sp>
      <p:pic>
        <p:nvPicPr>
          <p:cNvPr id="11" name="Image 2" descr="preencoded.png"/>
          <p:cNvPicPr>
            <a:picLocks noChangeAspect="1"/>
          </p:cNvPicPr>
          <p:nvPr/>
        </p:nvPicPr>
        <p:blipFill>
          <a:blip r:embed="rId5"/>
          <a:stretch>
            <a:fillRect/>
          </a:stretch>
        </p:blipFill>
        <p:spPr>
          <a:xfrm>
            <a:off x="9296400" y="2535436"/>
            <a:ext cx="3296007" cy="2037040"/>
          </a:xfrm>
          <a:prstGeom prst="rect">
            <a:avLst/>
          </a:prstGeom>
        </p:spPr>
      </p:pic>
      <p:sp>
        <p:nvSpPr>
          <p:cNvPr id="12" name="Text 7"/>
          <p:cNvSpPr/>
          <p:nvPr/>
        </p:nvSpPr>
        <p:spPr>
          <a:xfrm>
            <a:off x="9296400" y="4850130"/>
            <a:ext cx="329600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Overfitting Detection and Correction</a:t>
            </a:r>
            <a:endParaRPr lang="en-US" sz="2187" dirty="0"/>
          </a:p>
        </p:txBody>
      </p:sp>
      <p:sp>
        <p:nvSpPr>
          <p:cNvPr id="13" name="Text 8"/>
          <p:cNvSpPr/>
          <p:nvPr/>
        </p:nvSpPr>
        <p:spPr>
          <a:xfrm>
            <a:off x="9296400" y="5766673"/>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Prevent the model from becoming too complex or fitting the data too closely.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Introduction</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Welcome to the Car Price Prediction project! In this endeavor, we leverage the power of machine learning to forecast car prices based on a myriad of features. Whether you're a car enthusiast, a data scientist, or someone navigating the automotive market, this project aims to provide valuable insights and predictions.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016556"/>
            <a:ext cx="6766560" cy="694373"/>
          </a:xfrm>
          <a:prstGeom prst="rect">
            <a:avLst/>
          </a:prstGeom>
          <a:noFill/>
          <a:ln/>
        </p:spPr>
        <p:txBody>
          <a:bodyPr wrap="none" rtlCol="0" anchor="t"/>
          <a:lstStyle/>
          <a:p>
            <a:pPr marL="0" indent="0">
              <a:lnSpc>
                <a:spcPts val="5468"/>
              </a:lnSpc>
              <a:buNone/>
            </a:pPr>
            <a:r>
              <a:rPr lang="en-US" sz="4374" b="1" dirty="0">
                <a:solidFill>
                  <a:srgbClr val="FFFFFF"/>
                </a:solidFill>
                <a:latin typeface="Fraunces" pitchFamily="34" charset="0"/>
                <a:ea typeface="Fraunces" pitchFamily="34" charset="-122"/>
                <a:cs typeface="Fraunces" pitchFamily="34" charset="-120"/>
              </a:rPr>
              <a:t>Hyper parameter tuning</a:t>
            </a:r>
            <a:endParaRPr lang="en-US" sz="4374" dirty="0"/>
          </a:p>
        </p:txBody>
      </p:sp>
      <p:pic>
        <p:nvPicPr>
          <p:cNvPr id="5" name="Image 0" descr="preencoded.png"/>
          <p:cNvPicPr>
            <a:picLocks noChangeAspect="1"/>
          </p:cNvPicPr>
          <p:nvPr/>
        </p:nvPicPr>
        <p:blipFill>
          <a:blip r:embed="rId3"/>
          <a:stretch>
            <a:fillRect/>
          </a:stretch>
        </p:blipFill>
        <p:spPr>
          <a:xfrm>
            <a:off x="2037993" y="2155269"/>
            <a:ext cx="8064698" cy="50577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2037993" y="624602"/>
            <a:ext cx="10554414" cy="69803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804392"/>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Application of the Price Prediction Model</a:t>
            </a:r>
            <a:endParaRPr lang="en-US" sz="4374" dirty="0"/>
          </a:p>
        </p:txBody>
      </p:sp>
      <p:sp>
        <p:nvSpPr>
          <p:cNvPr id="5" name="Text 3"/>
          <p:cNvSpPr/>
          <p:nvPr/>
        </p:nvSpPr>
        <p:spPr>
          <a:xfrm>
            <a:off x="2037993" y="3748564"/>
            <a:ext cx="3156347" cy="832961"/>
          </a:xfrm>
          <a:prstGeom prst="rect">
            <a:avLst/>
          </a:prstGeom>
          <a:noFill/>
          <a:ln/>
        </p:spPr>
        <p:txBody>
          <a:bodyPr wrap="squar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Real-time Prediction</a:t>
            </a:r>
            <a:endParaRPr lang="en-US" sz="2624" dirty="0"/>
          </a:p>
        </p:txBody>
      </p:sp>
      <p:sp>
        <p:nvSpPr>
          <p:cNvPr id="6" name="Text 4"/>
          <p:cNvSpPr/>
          <p:nvPr/>
        </p:nvSpPr>
        <p:spPr>
          <a:xfrm>
            <a:off x="2037993" y="4803696"/>
            <a:ext cx="3156347"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With a trained model, you can get an accurate price prediction for any car in seconds</a:t>
            </a:r>
            <a:endParaRPr lang="en-US" sz="1750" dirty="0"/>
          </a:p>
        </p:txBody>
      </p:sp>
      <p:sp>
        <p:nvSpPr>
          <p:cNvPr id="7" name="Text 5"/>
          <p:cNvSpPr/>
          <p:nvPr/>
        </p:nvSpPr>
        <p:spPr>
          <a:xfrm>
            <a:off x="5743932" y="3748564"/>
            <a:ext cx="3156347" cy="832961"/>
          </a:xfrm>
          <a:prstGeom prst="rect">
            <a:avLst/>
          </a:prstGeom>
          <a:noFill/>
          <a:ln/>
        </p:spPr>
        <p:txBody>
          <a:bodyPr wrap="squar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Consumer Price Awareness</a:t>
            </a:r>
            <a:endParaRPr lang="en-US" sz="2624" dirty="0"/>
          </a:p>
        </p:txBody>
      </p:sp>
      <p:sp>
        <p:nvSpPr>
          <p:cNvPr id="8" name="Text 6"/>
          <p:cNvSpPr/>
          <p:nvPr/>
        </p:nvSpPr>
        <p:spPr>
          <a:xfrm>
            <a:off x="5743932" y="4803696"/>
            <a:ext cx="3156347"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Helps buyers and sellers understand the factors affecting car prices</a:t>
            </a:r>
            <a:endParaRPr lang="en-US" sz="1750" dirty="0"/>
          </a:p>
        </p:txBody>
      </p:sp>
      <p:sp>
        <p:nvSpPr>
          <p:cNvPr id="9" name="Text 7"/>
          <p:cNvSpPr/>
          <p:nvPr/>
        </p:nvSpPr>
        <p:spPr>
          <a:xfrm>
            <a:off x="9449872" y="3748564"/>
            <a:ext cx="2666286" cy="416481"/>
          </a:xfrm>
          <a:prstGeom prst="rect">
            <a:avLst/>
          </a:prstGeom>
          <a:noFill/>
          <a:ln/>
        </p:spPr>
        <p:txBody>
          <a:bodyPr wrap="non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Automation</a:t>
            </a:r>
            <a:endParaRPr lang="en-US" sz="2624" dirty="0"/>
          </a:p>
        </p:txBody>
      </p:sp>
      <p:sp>
        <p:nvSpPr>
          <p:cNvPr id="10" name="Text 8"/>
          <p:cNvSpPr/>
          <p:nvPr/>
        </p:nvSpPr>
        <p:spPr>
          <a:xfrm>
            <a:off x="9449872" y="4387215"/>
            <a:ext cx="3156347"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You can use the model to automate the pricing process if you're in the business of buying and selling cars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440222"/>
          </a:xfrm>
          <a:prstGeom prst="rect">
            <a:avLst/>
          </a:prstGeom>
          <a:solidFill>
            <a:srgbClr val="080E26"/>
          </a:solidFill>
          <a:ln w="9644">
            <a:solidFill>
              <a:srgbClr val="565151"/>
            </a:solidFill>
            <a:prstDash val="solid"/>
          </a:ln>
        </p:spPr>
      </p:sp>
      <p:sp>
        <p:nvSpPr>
          <p:cNvPr id="4" name="Text 2"/>
          <p:cNvSpPr/>
          <p:nvPr/>
        </p:nvSpPr>
        <p:spPr>
          <a:xfrm>
            <a:off x="3621167" y="427673"/>
            <a:ext cx="3110746" cy="486013"/>
          </a:xfrm>
          <a:prstGeom prst="rect">
            <a:avLst/>
          </a:prstGeom>
          <a:noFill/>
          <a:ln/>
        </p:spPr>
        <p:txBody>
          <a:bodyPr wrap="none" rtlCol="0" anchor="t"/>
          <a:lstStyle/>
          <a:p>
            <a:pPr marL="0" indent="0">
              <a:lnSpc>
                <a:spcPts val="3827"/>
              </a:lnSpc>
              <a:buNone/>
            </a:pPr>
            <a:r>
              <a:rPr lang="en-US" sz="3062" dirty="0">
                <a:solidFill>
                  <a:srgbClr val="FFFFFF"/>
                </a:solidFill>
                <a:latin typeface="Fraunces" pitchFamily="34" charset="0"/>
                <a:ea typeface="Fraunces" pitchFamily="34" charset="-122"/>
                <a:cs typeface="Fraunces" pitchFamily="34" charset="-120"/>
              </a:rPr>
              <a:t>Web Application</a:t>
            </a:r>
            <a:endParaRPr lang="en-US" sz="3062" dirty="0"/>
          </a:p>
        </p:txBody>
      </p:sp>
      <p:pic>
        <p:nvPicPr>
          <p:cNvPr id="5" name="Image 0" descr="preencoded.png"/>
          <p:cNvPicPr>
            <a:picLocks noChangeAspect="1"/>
          </p:cNvPicPr>
          <p:nvPr/>
        </p:nvPicPr>
        <p:blipFill>
          <a:blip r:embed="rId3"/>
          <a:stretch>
            <a:fillRect/>
          </a:stretch>
        </p:blipFill>
        <p:spPr>
          <a:xfrm>
            <a:off x="3621167" y="1321832"/>
            <a:ext cx="3892629" cy="3016091"/>
          </a:xfrm>
          <a:prstGeom prst="rect">
            <a:avLst/>
          </a:prstGeom>
        </p:spPr>
      </p:pic>
      <p:sp>
        <p:nvSpPr>
          <p:cNvPr id="6" name="Text 3"/>
          <p:cNvSpPr/>
          <p:nvPr/>
        </p:nvSpPr>
        <p:spPr>
          <a:xfrm>
            <a:off x="3621167" y="4512826"/>
            <a:ext cx="3512820" cy="291703"/>
          </a:xfrm>
          <a:prstGeom prst="rect">
            <a:avLst/>
          </a:prstGeom>
          <a:noFill/>
          <a:ln/>
        </p:spPr>
        <p:txBody>
          <a:bodyPr wrap="none" rtlCol="0" anchor="t"/>
          <a:lstStyle/>
          <a:p>
            <a:pPr marL="0" indent="0">
              <a:lnSpc>
                <a:spcPts val="2296"/>
              </a:lnSpc>
              <a:buNone/>
            </a:pPr>
            <a:r>
              <a:rPr lang="en-US" sz="1837" dirty="0">
                <a:solidFill>
                  <a:srgbClr val="FFFFFF"/>
                </a:solidFill>
                <a:latin typeface="Fraunces" pitchFamily="34" charset="0"/>
                <a:ea typeface="Fraunces" pitchFamily="34" charset="-122"/>
                <a:cs typeface="Fraunces" pitchFamily="34" charset="-120"/>
              </a:rPr>
              <a:t>Application Before Deployment</a:t>
            </a:r>
            <a:endParaRPr lang="en-US" sz="1837" dirty="0"/>
          </a:p>
        </p:txBody>
      </p:sp>
      <p:sp>
        <p:nvSpPr>
          <p:cNvPr id="7" name="Text 4"/>
          <p:cNvSpPr/>
          <p:nvPr/>
        </p:nvSpPr>
        <p:spPr>
          <a:xfrm>
            <a:off x="3621167" y="4960025"/>
            <a:ext cx="3892629" cy="248722"/>
          </a:xfrm>
          <a:prstGeom prst="rect">
            <a:avLst/>
          </a:prstGeom>
          <a:noFill/>
          <a:ln/>
        </p:spPr>
        <p:txBody>
          <a:bodyPr wrap="none" rtlCol="0" anchor="t"/>
          <a:lstStyle/>
          <a:p>
            <a:pPr marL="0" indent="0">
              <a:lnSpc>
                <a:spcPts val="1960"/>
              </a:lnSpc>
              <a:buNone/>
            </a:pPr>
            <a:r>
              <a:rPr lang="en-US" sz="1225" dirty="0">
                <a:solidFill>
                  <a:srgbClr val="EBECEF"/>
                </a:solidFill>
                <a:latin typeface="Epilogue" pitchFamily="34" charset="0"/>
                <a:ea typeface="Epilogue" pitchFamily="34" charset="-122"/>
                <a:cs typeface="Epilogue" pitchFamily="34" charset="-120"/>
              </a:rPr>
              <a:t>It run at local host URL : </a:t>
            </a:r>
            <a:r>
              <a:rPr lang="en-US" sz="1225" u="sng" dirty="0">
                <a:solidFill>
                  <a:srgbClr val="8C98CA"/>
                </a:solidFill>
                <a:latin typeface="Epilogue" pitchFamily="34" charset="0"/>
                <a:ea typeface="Epilogue" pitchFamily="34" charset="-122"/>
                <a:cs typeface="Epilogue" pitchFamily="34" charset="-120"/>
                <a:hlinkClick r:id="rId4">
                  <a:extLst>
                    <a:ext uri="{A12FA001-AC4F-418D-AE19-62706E023703}">
                      <ahyp:hlinkClr xmlns:ahyp="http://schemas.microsoft.com/office/drawing/2018/hyperlinkcolor" val="tx"/>
                    </a:ext>
                  </a:extLst>
                </a:hlinkClick>
              </a:rPr>
              <a:t>http://localhost:8501</a:t>
            </a:r>
            <a:endParaRPr lang="en-US" sz="1225" dirty="0"/>
          </a:p>
        </p:txBody>
      </p:sp>
      <p:pic>
        <p:nvPicPr>
          <p:cNvPr id="8" name="Image 1" descr="preencoded.png"/>
          <p:cNvPicPr>
            <a:picLocks noChangeAspect="1"/>
          </p:cNvPicPr>
          <p:nvPr/>
        </p:nvPicPr>
        <p:blipFill>
          <a:blip r:embed="rId5"/>
          <a:stretch>
            <a:fillRect/>
          </a:stretch>
        </p:blipFill>
        <p:spPr>
          <a:xfrm>
            <a:off x="7900749" y="1321832"/>
            <a:ext cx="3115985" cy="4642128"/>
          </a:xfrm>
          <a:prstGeom prst="rect">
            <a:avLst/>
          </a:prstGeom>
        </p:spPr>
      </p:pic>
      <p:sp>
        <p:nvSpPr>
          <p:cNvPr id="9" name="Text 5"/>
          <p:cNvSpPr/>
          <p:nvPr/>
        </p:nvSpPr>
        <p:spPr>
          <a:xfrm>
            <a:off x="7900749" y="6138863"/>
            <a:ext cx="3115985" cy="583406"/>
          </a:xfrm>
          <a:prstGeom prst="rect">
            <a:avLst/>
          </a:prstGeom>
          <a:noFill/>
          <a:ln/>
        </p:spPr>
        <p:txBody>
          <a:bodyPr wrap="square" rtlCol="0" anchor="t"/>
          <a:lstStyle/>
          <a:p>
            <a:pPr marL="0" indent="0">
              <a:lnSpc>
                <a:spcPts val="2296"/>
              </a:lnSpc>
              <a:buNone/>
            </a:pPr>
            <a:r>
              <a:rPr lang="en-US" sz="1837" dirty="0">
                <a:solidFill>
                  <a:srgbClr val="FFFFFF"/>
                </a:solidFill>
                <a:latin typeface="Fraunces" pitchFamily="34" charset="0"/>
                <a:ea typeface="Fraunces" pitchFamily="34" charset="-122"/>
                <a:cs typeface="Fraunces" pitchFamily="34" charset="-120"/>
              </a:rPr>
              <a:t>After Deployment Of Application</a:t>
            </a:r>
            <a:endParaRPr lang="en-US" sz="1837" dirty="0"/>
          </a:p>
        </p:txBody>
      </p:sp>
      <p:sp>
        <p:nvSpPr>
          <p:cNvPr id="10" name="Text 6"/>
          <p:cNvSpPr/>
          <p:nvPr/>
        </p:nvSpPr>
        <p:spPr>
          <a:xfrm>
            <a:off x="7900749" y="6877764"/>
            <a:ext cx="3115985" cy="994886"/>
          </a:xfrm>
          <a:prstGeom prst="rect">
            <a:avLst/>
          </a:prstGeom>
          <a:noFill/>
          <a:ln/>
        </p:spPr>
        <p:txBody>
          <a:bodyPr wrap="square" rtlCol="0" anchor="t"/>
          <a:lstStyle/>
          <a:p>
            <a:pPr marL="0" indent="0">
              <a:lnSpc>
                <a:spcPts val="1960"/>
              </a:lnSpc>
              <a:buNone/>
            </a:pPr>
            <a:r>
              <a:rPr lang="en-US" sz="1225" dirty="0">
                <a:solidFill>
                  <a:srgbClr val="EBECEF"/>
                </a:solidFill>
                <a:latin typeface="Epilogue" pitchFamily="34" charset="0"/>
                <a:ea typeface="Epilogue" pitchFamily="34" charset="-122"/>
                <a:cs typeface="Epilogue" pitchFamily="34" charset="-120"/>
              </a:rPr>
              <a:t>LINK URL of web app: </a:t>
            </a:r>
            <a:r>
              <a:rPr lang="en-US" sz="1225" u="sng" dirty="0">
                <a:solidFill>
                  <a:srgbClr val="8C98CA"/>
                </a:solidFill>
                <a:latin typeface="Epilogue" pitchFamily="34" charset="0"/>
                <a:ea typeface="Epilogue" pitchFamily="34" charset="-122"/>
                <a:cs typeface="Epilogue" pitchFamily="34" charset="-120"/>
                <a:hlinkClick r:id="rId6">
                  <a:extLst>
                    <a:ext uri="{A12FA001-AC4F-418D-AE19-62706E023703}">
                      <ahyp:hlinkClr xmlns:ahyp="http://schemas.microsoft.com/office/drawing/2018/hyperlinkcolor" val="tx"/>
                    </a:ext>
                  </a:extLst>
                </a:hlinkClick>
              </a:rPr>
              <a:t>https://car-price-prediction-ojsqx4h4pw6ubdubmbzjxr.streamlit.app/</a:t>
            </a:r>
            <a:endParaRPr lang="en-US" sz="12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782128"/>
            <a:ext cx="75971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 and Future Work</a:t>
            </a:r>
            <a:endParaRPr lang="en-US" sz="4374" dirty="0"/>
          </a:p>
        </p:txBody>
      </p:sp>
      <p:sp>
        <p:nvSpPr>
          <p:cNvPr id="6" name="Shape 3"/>
          <p:cNvSpPr/>
          <p:nvPr/>
        </p:nvSpPr>
        <p:spPr>
          <a:xfrm>
            <a:off x="4490799" y="2983349"/>
            <a:ext cx="499943" cy="499943"/>
          </a:xfrm>
          <a:prstGeom prst="roundRect">
            <a:avLst>
              <a:gd name="adj" fmla="val 20000"/>
            </a:avLst>
          </a:prstGeom>
          <a:solidFill>
            <a:srgbClr val="283157"/>
          </a:solidFill>
          <a:ln w="13811">
            <a:solidFill>
              <a:srgbClr val="303B69"/>
            </a:solidFill>
            <a:prstDash val="solid"/>
          </a:ln>
        </p:spPr>
      </p:sp>
      <p:sp>
        <p:nvSpPr>
          <p:cNvPr id="7" name="Text 4"/>
          <p:cNvSpPr/>
          <p:nvPr/>
        </p:nvSpPr>
        <p:spPr>
          <a:xfrm>
            <a:off x="4664512" y="3025021"/>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8" name="Text 5"/>
          <p:cNvSpPr/>
          <p:nvPr/>
        </p:nvSpPr>
        <p:spPr>
          <a:xfrm>
            <a:off x="5212913" y="3059668"/>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Conclusion</a:t>
            </a:r>
            <a:endParaRPr lang="en-US" sz="2187" dirty="0"/>
          </a:p>
        </p:txBody>
      </p:sp>
      <p:sp>
        <p:nvSpPr>
          <p:cNvPr id="9" name="Text 6"/>
          <p:cNvSpPr/>
          <p:nvPr/>
        </p:nvSpPr>
        <p:spPr>
          <a:xfrm>
            <a:off x="5212913" y="3629025"/>
            <a:ext cx="85842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Building a predictor model for car prices is a powerful tool that has many applications in the automotive industry.</a:t>
            </a:r>
            <a:endParaRPr lang="en-US" sz="1750" dirty="0"/>
          </a:p>
        </p:txBody>
      </p:sp>
      <p:sp>
        <p:nvSpPr>
          <p:cNvPr id="10" name="Shape 7"/>
          <p:cNvSpPr/>
          <p:nvPr/>
        </p:nvSpPr>
        <p:spPr>
          <a:xfrm>
            <a:off x="4490799" y="4735592"/>
            <a:ext cx="499943" cy="499943"/>
          </a:xfrm>
          <a:prstGeom prst="roundRect">
            <a:avLst>
              <a:gd name="adj" fmla="val 20000"/>
            </a:avLst>
          </a:prstGeom>
          <a:solidFill>
            <a:srgbClr val="283157"/>
          </a:solidFill>
          <a:ln w="13811">
            <a:solidFill>
              <a:srgbClr val="303B69"/>
            </a:solidFill>
            <a:prstDash val="solid"/>
          </a:ln>
        </p:spPr>
      </p:sp>
      <p:sp>
        <p:nvSpPr>
          <p:cNvPr id="11" name="Text 8"/>
          <p:cNvSpPr/>
          <p:nvPr/>
        </p:nvSpPr>
        <p:spPr>
          <a:xfrm>
            <a:off x="4637842" y="4777264"/>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2" name="Text 9"/>
          <p:cNvSpPr/>
          <p:nvPr/>
        </p:nvSpPr>
        <p:spPr>
          <a:xfrm>
            <a:off x="5212913" y="4811911"/>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Future Work</a:t>
            </a:r>
            <a:endParaRPr lang="en-US" sz="2187" dirty="0"/>
          </a:p>
        </p:txBody>
      </p:sp>
      <p:sp>
        <p:nvSpPr>
          <p:cNvPr id="13" name="Text 10"/>
          <p:cNvSpPr/>
          <p:nvPr/>
        </p:nvSpPr>
        <p:spPr>
          <a:xfrm>
            <a:off x="5212913" y="5381268"/>
            <a:ext cx="8584287"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Apply machine learning techniques like deep learning and neural networks for more accurate predictions or improving the model's performance for better results.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sp>
      <p:sp>
        <p:nvSpPr>
          <p:cNvPr id="6" name="Text 3"/>
          <p:cNvSpPr/>
          <p:nvPr/>
        </p:nvSpPr>
        <p:spPr>
          <a:xfrm>
            <a:off x="2037993" y="1043702"/>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Thank you….</a:t>
            </a:r>
            <a:endParaRPr lang="en-US" sz="4374" dirty="0"/>
          </a:p>
        </p:txBody>
      </p:sp>
      <p:sp>
        <p:nvSpPr>
          <p:cNvPr id="7" name="Text 4"/>
          <p:cNvSpPr/>
          <p:nvPr/>
        </p:nvSpPr>
        <p:spPr>
          <a:xfrm>
            <a:off x="2037993" y="2071330"/>
            <a:ext cx="10554414"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Thank you for joining us today for this presentation. We appreciate your time and attention as we dive into the topic at hand.</a:t>
            </a:r>
            <a:endParaRPr lang="en-US" sz="1750" dirty="0"/>
          </a:p>
        </p:txBody>
      </p:sp>
      <p:sp>
        <p:nvSpPr>
          <p:cNvPr id="8" name="Text 5"/>
          <p:cNvSpPr/>
          <p:nvPr/>
        </p:nvSpPr>
        <p:spPr>
          <a:xfrm>
            <a:off x="2037993" y="3032046"/>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 this deck, we will explore various aspects related to car price prediction. We will take you through the journey of understanding the factors influencing car prices, data exploration and cleaning, as well as the application of a price prediction model.</a:t>
            </a:r>
            <a:endParaRPr lang="en-US" sz="1750" dirty="0"/>
          </a:p>
        </p:txBody>
      </p:sp>
      <p:sp>
        <p:nvSpPr>
          <p:cNvPr id="9" name="Text 6"/>
          <p:cNvSpPr/>
          <p:nvPr/>
        </p:nvSpPr>
        <p:spPr>
          <a:xfrm>
            <a:off x="2037993" y="4348162"/>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Throughout this presentation, we will provide insights and analysis to help you gain a deeper understanding of the car pricing domain. We hope that the information shared here will be valuable to you and provide a foundation for your own exploration and research.</a:t>
            </a:r>
            <a:endParaRPr lang="en-US" sz="1750" dirty="0"/>
          </a:p>
        </p:txBody>
      </p:sp>
      <p:sp>
        <p:nvSpPr>
          <p:cNvPr id="10" name="Text 7"/>
          <p:cNvSpPr/>
          <p:nvPr/>
        </p:nvSpPr>
        <p:spPr>
          <a:xfrm>
            <a:off x="2037993" y="5664279"/>
            <a:ext cx="10554414"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Once again, thank you for being a part of this presentation. Let's get started!</a:t>
            </a:r>
            <a:endParaRPr lang="en-US" sz="1750" dirty="0"/>
          </a:p>
        </p:txBody>
      </p:sp>
      <p:sp>
        <p:nvSpPr>
          <p:cNvPr id="11" name="Text 8"/>
          <p:cNvSpPr/>
          <p:nvPr/>
        </p:nvSpPr>
        <p:spPr>
          <a:xfrm>
            <a:off x="2037993" y="6352937"/>
            <a:ext cx="10554414" cy="832961"/>
          </a:xfrm>
          <a:prstGeom prst="rect">
            <a:avLst/>
          </a:prstGeom>
          <a:noFill/>
          <a:ln/>
        </p:spPr>
        <p:txBody>
          <a:bodyPr wrap="squar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Prediction Link:</a:t>
            </a:r>
            <a:r>
              <a:rPr lang="en-US" sz="2624" u="sng" dirty="0">
                <a:solidFill>
                  <a:srgbClr val="8C98CA"/>
                </a:solidFill>
                <a:latin typeface="Fraunces" pitchFamily="34" charset="0"/>
                <a:ea typeface="Fraunces" pitchFamily="34" charset="-122"/>
                <a:cs typeface="Fraunces" pitchFamily="34" charset="-120"/>
                <a:hlinkClick r:id="rId4">
                  <a:extLst>
                    <a:ext uri="{A12FA001-AC4F-418D-AE19-62706E023703}">
                      <ahyp:hlinkClr xmlns:ahyp="http://schemas.microsoft.com/office/drawing/2018/hyperlinkcolor" val="tx"/>
                    </a:ext>
                  </a:extLst>
                </a:hlinkClick>
              </a:rPr>
              <a:t>https://car-price-prediction-ojsqx4h4pw6ubdubmbzjxr.streamlit.app/</a:t>
            </a:r>
            <a:endParaRPr lang="en-US" sz="262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787">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2470" y="977146"/>
            <a:ext cx="3799999" cy="593765"/>
          </a:xfrm>
          <a:prstGeom prst="rect">
            <a:avLst/>
          </a:prstGeom>
          <a:noFill/>
          <a:ln/>
        </p:spPr>
        <p:txBody>
          <a:bodyPr wrap="none" rtlCol="0" anchor="t"/>
          <a:lstStyle/>
          <a:p>
            <a:pPr marL="0" indent="0">
              <a:lnSpc>
                <a:spcPts val="4675"/>
              </a:lnSpc>
              <a:buNone/>
            </a:pPr>
            <a:r>
              <a:rPr lang="en-US" sz="3740" dirty="0">
                <a:solidFill>
                  <a:srgbClr val="FFFFFF"/>
                </a:solidFill>
                <a:latin typeface="Fraunces" pitchFamily="34" charset="0"/>
                <a:ea typeface="Fraunces" pitchFamily="34" charset="-122"/>
                <a:cs typeface="Fraunces" pitchFamily="34" charset="-120"/>
              </a:rPr>
              <a:t>Title:</a:t>
            </a:r>
            <a:endParaRPr lang="en-US" sz="3740" dirty="0"/>
          </a:p>
        </p:txBody>
      </p:sp>
      <p:sp>
        <p:nvSpPr>
          <p:cNvPr id="6" name="Shape 3"/>
          <p:cNvSpPr/>
          <p:nvPr/>
        </p:nvSpPr>
        <p:spPr>
          <a:xfrm>
            <a:off x="712470" y="1855827"/>
            <a:ext cx="7719060" cy="4878943"/>
          </a:xfrm>
          <a:prstGeom prst="roundRect">
            <a:avLst>
              <a:gd name="adj" fmla="val 1752"/>
            </a:avLst>
          </a:prstGeom>
          <a:noFill/>
          <a:ln w="11787">
            <a:solidFill>
              <a:srgbClr val="FFFFFF">
                <a:alpha val="24000"/>
              </a:srgbClr>
            </a:solidFill>
            <a:prstDash val="solid"/>
          </a:ln>
        </p:spPr>
      </p:sp>
      <p:sp>
        <p:nvSpPr>
          <p:cNvPr id="7" name="Shape 4"/>
          <p:cNvSpPr/>
          <p:nvPr/>
        </p:nvSpPr>
        <p:spPr>
          <a:xfrm>
            <a:off x="724257" y="1867614"/>
            <a:ext cx="7695486" cy="4308277"/>
          </a:xfrm>
          <a:prstGeom prst="rect">
            <a:avLst/>
          </a:prstGeom>
          <a:solidFill>
            <a:srgbClr val="FFFFFF">
              <a:alpha val="4000"/>
            </a:srgbClr>
          </a:solidFill>
          <a:ln/>
        </p:spPr>
      </p:sp>
      <p:sp>
        <p:nvSpPr>
          <p:cNvPr id="8" name="Text 5"/>
          <p:cNvSpPr/>
          <p:nvPr/>
        </p:nvSpPr>
        <p:spPr>
          <a:xfrm>
            <a:off x="914162" y="1989177"/>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 Data Exploration</a:t>
            </a:r>
            <a:endParaRPr lang="en-US" sz="1496" dirty="0"/>
          </a:p>
        </p:txBody>
      </p:sp>
      <p:sp>
        <p:nvSpPr>
          <p:cNvPr id="9" name="Text 6"/>
          <p:cNvSpPr/>
          <p:nvPr/>
        </p:nvSpPr>
        <p:spPr>
          <a:xfrm>
            <a:off x="914162" y="2407087"/>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2: Data cleaning &amp; pre_processing</a:t>
            </a:r>
            <a:endParaRPr lang="en-US" sz="1496" dirty="0"/>
          </a:p>
        </p:txBody>
      </p:sp>
      <p:sp>
        <p:nvSpPr>
          <p:cNvPr id="10" name="Text 7"/>
          <p:cNvSpPr/>
          <p:nvPr/>
        </p:nvSpPr>
        <p:spPr>
          <a:xfrm>
            <a:off x="914162" y="2824996"/>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3: Factor influencing car prices</a:t>
            </a:r>
            <a:endParaRPr lang="en-US" sz="1496" dirty="0"/>
          </a:p>
        </p:txBody>
      </p:sp>
      <p:sp>
        <p:nvSpPr>
          <p:cNvPr id="11" name="Text 8"/>
          <p:cNvSpPr/>
          <p:nvPr/>
        </p:nvSpPr>
        <p:spPr>
          <a:xfrm>
            <a:off x="914162" y="3242905"/>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4: Data collection &amp; pre-processing</a:t>
            </a:r>
            <a:endParaRPr lang="en-US" sz="1496" dirty="0"/>
          </a:p>
        </p:txBody>
      </p:sp>
      <p:sp>
        <p:nvSpPr>
          <p:cNvPr id="12" name="Text 9"/>
          <p:cNvSpPr/>
          <p:nvPr/>
        </p:nvSpPr>
        <p:spPr>
          <a:xfrm>
            <a:off x="914162" y="3660815"/>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5: Exploratory data analysis</a:t>
            </a:r>
            <a:endParaRPr lang="en-US" sz="1496" dirty="0"/>
          </a:p>
        </p:txBody>
      </p:sp>
      <p:sp>
        <p:nvSpPr>
          <p:cNvPr id="13" name="Text 10"/>
          <p:cNvSpPr/>
          <p:nvPr/>
        </p:nvSpPr>
        <p:spPr>
          <a:xfrm>
            <a:off x="914162" y="4078724"/>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6: EDA for categorical column</a:t>
            </a:r>
            <a:endParaRPr lang="en-US" sz="1496" dirty="0"/>
          </a:p>
        </p:txBody>
      </p:sp>
      <p:sp>
        <p:nvSpPr>
          <p:cNvPr id="14" name="Text 11"/>
          <p:cNvSpPr/>
          <p:nvPr/>
        </p:nvSpPr>
        <p:spPr>
          <a:xfrm>
            <a:off x="914162" y="4496633"/>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7: EDA for continuous column</a:t>
            </a:r>
            <a:endParaRPr lang="en-US" sz="1496" dirty="0"/>
          </a:p>
        </p:txBody>
      </p:sp>
      <p:sp>
        <p:nvSpPr>
          <p:cNvPr id="15" name="Text 12"/>
          <p:cNvSpPr/>
          <p:nvPr/>
        </p:nvSpPr>
        <p:spPr>
          <a:xfrm>
            <a:off x="914162" y="4914543"/>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8: BOX plot</a:t>
            </a:r>
            <a:endParaRPr lang="en-US" sz="1496" dirty="0"/>
          </a:p>
        </p:txBody>
      </p:sp>
      <p:sp>
        <p:nvSpPr>
          <p:cNvPr id="16" name="Text 13"/>
          <p:cNvSpPr/>
          <p:nvPr/>
        </p:nvSpPr>
        <p:spPr>
          <a:xfrm>
            <a:off x="914162" y="5332452"/>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9: Pair Plot</a:t>
            </a:r>
            <a:endParaRPr lang="en-US" sz="1496" dirty="0"/>
          </a:p>
        </p:txBody>
      </p:sp>
      <p:sp>
        <p:nvSpPr>
          <p:cNvPr id="17" name="Text 14"/>
          <p:cNvSpPr/>
          <p:nvPr/>
        </p:nvSpPr>
        <p:spPr>
          <a:xfrm>
            <a:off x="914162" y="5750362"/>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10: Correlation plot</a:t>
            </a:r>
            <a:endParaRPr lang="en-US" sz="1496" dirty="0"/>
          </a:p>
        </p:txBody>
      </p:sp>
      <p:sp>
        <p:nvSpPr>
          <p:cNvPr id="18" name="Text 15"/>
          <p:cNvSpPr/>
          <p:nvPr/>
        </p:nvSpPr>
        <p:spPr>
          <a:xfrm>
            <a:off x="4765715" y="1989177"/>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11: Encoding technique</a:t>
            </a:r>
            <a:endParaRPr lang="en-US" sz="1496" dirty="0"/>
          </a:p>
        </p:txBody>
      </p:sp>
      <p:sp>
        <p:nvSpPr>
          <p:cNvPr id="19" name="Text 16"/>
          <p:cNvSpPr/>
          <p:nvPr/>
        </p:nvSpPr>
        <p:spPr>
          <a:xfrm>
            <a:off x="4765715" y="2407087"/>
            <a:ext cx="3464123" cy="607933"/>
          </a:xfrm>
          <a:prstGeom prst="rect">
            <a:avLst/>
          </a:prstGeom>
          <a:noFill/>
          <a:ln/>
        </p:spPr>
        <p:txBody>
          <a:bodyPr wrap="squar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12: Feature selections and model evaluation</a:t>
            </a:r>
            <a:endParaRPr lang="en-US" sz="1496" dirty="0"/>
          </a:p>
        </p:txBody>
      </p:sp>
      <p:sp>
        <p:nvSpPr>
          <p:cNvPr id="20" name="Text 17"/>
          <p:cNvSpPr/>
          <p:nvPr/>
        </p:nvSpPr>
        <p:spPr>
          <a:xfrm>
            <a:off x="4765715" y="3128963"/>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13: Model selection &amp; training</a:t>
            </a:r>
            <a:endParaRPr lang="en-US" sz="1496" dirty="0"/>
          </a:p>
        </p:txBody>
      </p:sp>
      <p:sp>
        <p:nvSpPr>
          <p:cNvPr id="21" name="Text 18"/>
          <p:cNvSpPr/>
          <p:nvPr/>
        </p:nvSpPr>
        <p:spPr>
          <a:xfrm>
            <a:off x="4765715" y="3546872"/>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14: Model evaluation &amp; validation</a:t>
            </a:r>
            <a:endParaRPr lang="en-US" sz="1496" dirty="0"/>
          </a:p>
        </p:txBody>
      </p:sp>
      <p:sp>
        <p:nvSpPr>
          <p:cNvPr id="22" name="Text 19"/>
          <p:cNvSpPr/>
          <p:nvPr/>
        </p:nvSpPr>
        <p:spPr>
          <a:xfrm>
            <a:off x="4765715" y="3964781"/>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15: Hyper parameter tuning</a:t>
            </a:r>
            <a:endParaRPr lang="en-US" sz="1496" dirty="0"/>
          </a:p>
        </p:txBody>
      </p:sp>
      <p:sp>
        <p:nvSpPr>
          <p:cNvPr id="23" name="Text 20"/>
          <p:cNvSpPr/>
          <p:nvPr/>
        </p:nvSpPr>
        <p:spPr>
          <a:xfrm>
            <a:off x="4765715" y="4382691"/>
            <a:ext cx="3464123" cy="607933"/>
          </a:xfrm>
          <a:prstGeom prst="rect">
            <a:avLst/>
          </a:prstGeom>
          <a:noFill/>
          <a:ln/>
        </p:spPr>
        <p:txBody>
          <a:bodyPr wrap="squar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16: Application of the price production model</a:t>
            </a:r>
            <a:endParaRPr lang="en-US" sz="1496" dirty="0"/>
          </a:p>
        </p:txBody>
      </p:sp>
      <p:sp>
        <p:nvSpPr>
          <p:cNvPr id="24" name="Text 21"/>
          <p:cNvSpPr/>
          <p:nvPr/>
        </p:nvSpPr>
        <p:spPr>
          <a:xfrm>
            <a:off x="4765715" y="5104567"/>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17: Web application </a:t>
            </a:r>
            <a:endParaRPr lang="en-US" sz="1496" dirty="0"/>
          </a:p>
        </p:txBody>
      </p:sp>
      <p:sp>
        <p:nvSpPr>
          <p:cNvPr id="25" name="Text 22"/>
          <p:cNvSpPr/>
          <p:nvPr/>
        </p:nvSpPr>
        <p:spPr>
          <a:xfrm>
            <a:off x="4765715" y="5522476"/>
            <a:ext cx="3464123" cy="303967"/>
          </a:xfrm>
          <a:prstGeom prst="rect">
            <a:avLst/>
          </a:prstGeom>
          <a:noFill/>
          <a:ln/>
        </p:spPr>
        <p:txBody>
          <a:bodyPr wrap="none" rtlCol="0" anchor="t"/>
          <a:lstStyle/>
          <a:p>
            <a:pPr marL="0" indent="0">
              <a:lnSpc>
                <a:spcPts val="2394"/>
              </a:lnSpc>
              <a:buNone/>
            </a:pPr>
            <a:r>
              <a:rPr lang="en-US" sz="1496" dirty="0">
                <a:solidFill>
                  <a:srgbClr val="EBECEF"/>
                </a:solidFill>
                <a:latin typeface="Epilogue" pitchFamily="34" charset="0"/>
                <a:ea typeface="Epilogue" pitchFamily="34" charset="-122"/>
                <a:cs typeface="Epilogue" pitchFamily="34" charset="-120"/>
              </a:rPr>
              <a:t>18: Conclusion &amp; Future Work</a:t>
            </a:r>
            <a:endParaRPr lang="en-US" sz="1496" dirty="0"/>
          </a:p>
        </p:txBody>
      </p:sp>
      <p:sp>
        <p:nvSpPr>
          <p:cNvPr id="26" name="Shape 23"/>
          <p:cNvSpPr/>
          <p:nvPr/>
        </p:nvSpPr>
        <p:spPr>
          <a:xfrm>
            <a:off x="724257" y="6175891"/>
            <a:ext cx="7695486" cy="547092"/>
          </a:xfrm>
          <a:prstGeom prst="rect">
            <a:avLst/>
          </a:prstGeom>
          <a:solidFill>
            <a:srgbClr val="000000">
              <a:alpha val="4000"/>
            </a:srgbClr>
          </a:solidFill>
          <a:ln/>
        </p:spPr>
      </p:sp>
      <p:sp>
        <p:nvSpPr>
          <p:cNvPr id="27" name="Text 24"/>
          <p:cNvSpPr/>
          <p:nvPr/>
        </p:nvSpPr>
        <p:spPr>
          <a:xfrm>
            <a:off x="914162" y="6297454"/>
            <a:ext cx="3464123" cy="303967"/>
          </a:xfrm>
          <a:prstGeom prst="rect">
            <a:avLst/>
          </a:prstGeom>
          <a:noFill/>
          <a:ln/>
        </p:spPr>
        <p:txBody>
          <a:bodyPr wrap="none" rtlCol="0" anchor="t"/>
          <a:lstStyle/>
          <a:p>
            <a:pPr marL="0" indent="0">
              <a:lnSpc>
                <a:spcPts val="2394"/>
              </a:lnSpc>
              <a:buNone/>
            </a:pPr>
            <a:endParaRPr lang="en-US" sz="1496" dirty="0"/>
          </a:p>
        </p:txBody>
      </p:sp>
      <p:sp>
        <p:nvSpPr>
          <p:cNvPr id="28" name="Text 25"/>
          <p:cNvSpPr/>
          <p:nvPr/>
        </p:nvSpPr>
        <p:spPr>
          <a:xfrm>
            <a:off x="4765715" y="6297454"/>
            <a:ext cx="3464123" cy="303967"/>
          </a:xfrm>
          <a:prstGeom prst="rect">
            <a:avLst/>
          </a:prstGeom>
          <a:noFill/>
          <a:ln/>
        </p:spPr>
        <p:txBody>
          <a:bodyPr wrap="none" rtlCol="0" anchor="t"/>
          <a:lstStyle/>
          <a:p>
            <a:pPr marL="0" indent="0">
              <a:lnSpc>
                <a:spcPts val="2394"/>
              </a:lnSpc>
              <a:buNone/>
            </a:pPr>
            <a:endParaRPr lang="en-US" sz="1496" dirty="0"/>
          </a:p>
        </p:txBody>
      </p:sp>
      <p:sp>
        <p:nvSpPr>
          <p:cNvPr id="29" name="Text 26"/>
          <p:cNvSpPr/>
          <p:nvPr/>
        </p:nvSpPr>
        <p:spPr>
          <a:xfrm>
            <a:off x="712470" y="6948488"/>
            <a:ext cx="7719060" cy="303967"/>
          </a:xfrm>
          <a:prstGeom prst="rect">
            <a:avLst/>
          </a:prstGeom>
          <a:noFill/>
          <a:ln/>
        </p:spPr>
        <p:txBody>
          <a:bodyPr wrap="none" rtlCol="0" anchor="t"/>
          <a:lstStyle/>
          <a:p>
            <a:pPr marL="0" indent="0">
              <a:lnSpc>
                <a:spcPts val="2394"/>
              </a:lnSpc>
              <a:buNone/>
            </a:pPr>
            <a:endParaRPr lang="en-US" sz="149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656392"/>
            <a:ext cx="45110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 Exploration</a:t>
            </a:r>
            <a:endParaRPr lang="en-US" sz="4374" dirty="0"/>
          </a:p>
        </p:txBody>
      </p:sp>
      <p:sp>
        <p:nvSpPr>
          <p:cNvPr id="5" name="Text 3"/>
          <p:cNvSpPr/>
          <p:nvPr/>
        </p:nvSpPr>
        <p:spPr>
          <a:xfrm>
            <a:off x="2037993" y="1883926"/>
            <a:ext cx="2786896" cy="3554016"/>
          </a:xfrm>
          <a:prstGeom prst="rect">
            <a:avLst/>
          </a:prstGeom>
          <a:noFill/>
          <a:ln/>
        </p:spPr>
        <p:txBody>
          <a:bodyPr wrap="square" rtlCol="0" anchor="t"/>
          <a:lstStyle/>
          <a:p>
            <a:pPr marL="0" indent="0">
              <a:lnSpc>
                <a:spcPts val="2799"/>
              </a:lnSpc>
              <a:buNone/>
            </a:pPr>
            <a:r>
              <a:rPr lang="en-US" sz="1750" b="1" dirty="0">
                <a:solidFill>
                  <a:srgbClr val="EBECEF"/>
                </a:solidFill>
                <a:latin typeface="Epilogue" pitchFamily="34" charset="0"/>
                <a:ea typeface="Epilogue" pitchFamily="34" charset="-122"/>
                <a:cs typeface="Epilogue" pitchFamily="34" charset="-120"/>
              </a:rPr>
              <a:t>This data is collected from 'CAR DETAILS'.</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Following details of cars are included in the dataset:</a:t>
            </a:r>
            <a:r>
              <a:rPr lang="en-US" sz="1750" dirty="0">
                <a:solidFill>
                  <a:srgbClr val="EBECEF"/>
                </a:solidFill>
                <a:latin typeface="Epilogue" pitchFamily="34" charset="0"/>
                <a:ea typeface="Epilogue" pitchFamily="34" charset="-122"/>
                <a:cs typeface="Epilogue" pitchFamily="34" charset="-120"/>
              </a:rPr>
              <a:t>
</a:t>
            </a:r>
            <a:r>
              <a:rPr lang="en-US" sz="1750" b="1" dirty="0">
                <a:solidFill>
                  <a:srgbClr val="EBECEF"/>
                </a:solidFill>
                <a:latin typeface="Epilogue" pitchFamily="34" charset="0"/>
                <a:ea typeface="Epilogue" pitchFamily="34" charset="-122"/>
                <a:cs typeface="Epilogue" pitchFamily="34" charset="-120"/>
              </a:rPr>
              <a:t>1) Car name 2) Year 3) Selling Price 4) Kms driven 5) Fuel 6) Seller type 7) Transmission 8) Owner</a:t>
            </a:r>
            <a:endParaRPr lang="en-US" sz="1750" dirty="0"/>
          </a:p>
        </p:txBody>
      </p:sp>
      <p:pic>
        <p:nvPicPr>
          <p:cNvPr id="6" name="Image 0" descr="preencoded.png"/>
          <p:cNvPicPr>
            <a:picLocks noChangeAspect="1"/>
          </p:cNvPicPr>
          <p:nvPr/>
        </p:nvPicPr>
        <p:blipFill>
          <a:blip r:embed="rId3"/>
          <a:stretch>
            <a:fillRect/>
          </a:stretch>
        </p:blipFill>
        <p:spPr>
          <a:xfrm>
            <a:off x="5376505" y="1933932"/>
            <a:ext cx="7221379" cy="4833937"/>
          </a:xfrm>
          <a:prstGeom prst="rect">
            <a:avLst/>
          </a:prstGeom>
        </p:spPr>
      </p:pic>
      <p:sp>
        <p:nvSpPr>
          <p:cNvPr id="7" name="Text 4"/>
          <p:cNvSpPr/>
          <p:nvPr/>
        </p:nvSpPr>
        <p:spPr>
          <a:xfrm>
            <a:off x="5374481" y="7017782"/>
            <a:ext cx="7225427"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311">
            <a:solidFill>
              <a:srgbClr val="565151"/>
            </a:solidFill>
            <a:prstDash val="solid"/>
          </a:ln>
        </p:spPr>
      </p:sp>
      <p:sp>
        <p:nvSpPr>
          <p:cNvPr id="4" name="Text 2"/>
          <p:cNvSpPr/>
          <p:nvPr/>
        </p:nvSpPr>
        <p:spPr>
          <a:xfrm>
            <a:off x="2994184" y="501491"/>
            <a:ext cx="7368540" cy="568523"/>
          </a:xfrm>
          <a:prstGeom prst="rect">
            <a:avLst/>
          </a:prstGeom>
          <a:noFill/>
          <a:ln/>
        </p:spPr>
        <p:txBody>
          <a:bodyPr wrap="none" rtlCol="0" anchor="t"/>
          <a:lstStyle/>
          <a:p>
            <a:pPr marL="0" indent="0">
              <a:lnSpc>
                <a:spcPts val="4477"/>
              </a:lnSpc>
              <a:buNone/>
            </a:pPr>
            <a:r>
              <a:rPr lang="en-US" sz="3581" dirty="0">
                <a:solidFill>
                  <a:srgbClr val="FFFFFF"/>
                </a:solidFill>
                <a:latin typeface="Fraunces" pitchFamily="34" charset="0"/>
                <a:ea typeface="Fraunces" pitchFamily="34" charset="-122"/>
                <a:cs typeface="Fraunces" pitchFamily="34" charset="-120"/>
              </a:rPr>
              <a:t>Data Cleaning &amp; Pre-proccessings</a:t>
            </a:r>
            <a:endParaRPr lang="en-US" sz="3581" dirty="0"/>
          </a:p>
        </p:txBody>
      </p:sp>
      <p:pic>
        <p:nvPicPr>
          <p:cNvPr id="5" name="Image 0" descr="preencoded.png"/>
          <p:cNvPicPr>
            <a:picLocks noChangeAspect="1"/>
          </p:cNvPicPr>
          <p:nvPr/>
        </p:nvPicPr>
        <p:blipFill>
          <a:blip r:embed="rId3"/>
          <a:stretch>
            <a:fillRect/>
          </a:stretch>
        </p:blipFill>
        <p:spPr>
          <a:xfrm>
            <a:off x="2994184" y="1547574"/>
            <a:ext cx="3487103" cy="4657011"/>
          </a:xfrm>
          <a:prstGeom prst="rect">
            <a:avLst/>
          </a:prstGeom>
        </p:spPr>
      </p:pic>
      <p:sp>
        <p:nvSpPr>
          <p:cNvPr id="6" name="Text 3"/>
          <p:cNvSpPr/>
          <p:nvPr/>
        </p:nvSpPr>
        <p:spPr>
          <a:xfrm>
            <a:off x="2994184" y="6409253"/>
            <a:ext cx="3553778" cy="682228"/>
          </a:xfrm>
          <a:prstGeom prst="rect">
            <a:avLst/>
          </a:prstGeom>
          <a:noFill/>
          <a:ln/>
        </p:spPr>
        <p:txBody>
          <a:bodyPr wrap="square" rtlCol="0" anchor="t"/>
          <a:lstStyle/>
          <a:p>
            <a:pPr marL="0" indent="0">
              <a:lnSpc>
                <a:spcPts val="2686"/>
              </a:lnSpc>
              <a:buNone/>
            </a:pPr>
            <a:r>
              <a:rPr lang="en-US" sz="2149" dirty="0">
                <a:solidFill>
                  <a:srgbClr val="FFFFFF"/>
                </a:solidFill>
                <a:latin typeface="Fraunces" pitchFamily="34" charset="0"/>
                <a:ea typeface="Fraunces" pitchFamily="34" charset="-122"/>
                <a:cs typeface="Fraunces" pitchFamily="34" charset="-120"/>
              </a:rPr>
              <a:t>Checking Duplicates and Drop it</a:t>
            </a:r>
            <a:endParaRPr lang="en-US" sz="2149" dirty="0"/>
          </a:p>
        </p:txBody>
      </p:sp>
      <p:sp>
        <p:nvSpPr>
          <p:cNvPr id="7" name="Text 4"/>
          <p:cNvSpPr/>
          <p:nvPr/>
        </p:nvSpPr>
        <p:spPr>
          <a:xfrm>
            <a:off x="2994184" y="7273409"/>
            <a:ext cx="3553778" cy="290989"/>
          </a:xfrm>
          <a:prstGeom prst="rect">
            <a:avLst/>
          </a:prstGeom>
          <a:noFill/>
          <a:ln/>
        </p:spPr>
        <p:txBody>
          <a:bodyPr wrap="none" rtlCol="0" anchor="t"/>
          <a:lstStyle/>
          <a:p>
            <a:pPr marL="0" indent="0">
              <a:lnSpc>
                <a:spcPts val="2292"/>
              </a:lnSpc>
              <a:buNone/>
            </a:pPr>
            <a:endParaRPr lang="en-US" sz="1433" dirty="0"/>
          </a:p>
        </p:txBody>
      </p:sp>
      <p:pic>
        <p:nvPicPr>
          <p:cNvPr id="8" name="Image 1" descr="preencoded.png"/>
          <p:cNvPicPr>
            <a:picLocks noChangeAspect="1"/>
          </p:cNvPicPr>
          <p:nvPr/>
        </p:nvPicPr>
        <p:blipFill>
          <a:blip r:embed="rId4"/>
          <a:stretch>
            <a:fillRect/>
          </a:stretch>
        </p:blipFill>
        <p:spPr>
          <a:xfrm>
            <a:off x="6999446" y="1547574"/>
            <a:ext cx="4644152" cy="3723680"/>
          </a:xfrm>
          <a:prstGeom prst="rect">
            <a:avLst/>
          </a:prstGeom>
        </p:spPr>
      </p:pic>
      <p:sp>
        <p:nvSpPr>
          <p:cNvPr id="9" name="Text 5"/>
          <p:cNvSpPr/>
          <p:nvPr/>
        </p:nvSpPr>
        <p:spPr>
          <a:xfrm>
            <a:off x="6999446" y="5475923"/>
            <a:ext cx="4644152" cy="682228"/>
          </a:xfrm>
          <a:prstGeom prst="rect">
            <a:avLst/>
          </a:prstGeom>
          <a:noFill/>
          <a:ln/>
        </p:spPr>
        <p:txBody>
          <a:bodyPr wrap="square" rtlCol="0" anchor="t"/>
          <a:lstStyle/>
          <a:p>
            <a:pPr marL="0" indent="0">
              <a:lnSpc>
                <a:spcPts val="2686"/>
              </a:lnSpc>
              <a:buNone/>
            </a:pPr>
            <a:r>
              <a:rPr lang="en-US" sz="2149" dirty="0">
                <a:solidFill>
                  <a:srgbClr val="FFFFFF"/>
                </a:solidFill>
                <a:latin typeface="Fraunces" pitchFamily="34" charset="0"/>
                <a:ea typeface="Fraunces" pitchFamily="34" charset="-122"/>
                <a:cs typeface="Fraunces" pitchFamily="34" charset="-120"/>
              </a:rPr>
              <a:t>Find null values and remove it to clean a data</a:t>
            </a:r>
            <a:endParaRPr lang="en-US" sz="2149" dirty="0"/>
          </a:p>
        </p:txBody>
      </p:sp>
      <p:sp>
        <p:nvSpPr>
          <p:cNvPr id="10" name="Text 6"/>
          <p:cNvSpPr/>
          <p:nvPr/>
        </p:nvSpPr>
        <p:spPr>
          <a:xfrm>
            <a:off x="6999446" y="6340078"/>
            <a:ext cx="4644152" cy="290989"/>
          </a:xfrm>
          <a:prstGeom prst="rect">
            <a:avLst/>
          </a:prstGeom>
          <a:noFill/>
          <a:ln/>
        </p:spPr>
        <p:txBody>
          <a:bodyPr wrap="none" rtlCol="0" anchor="t"/>
          <a:lstStyle/>
          <a:p>
            <a:pPr marL="0" indent="0">
              <a:lnSpc>
                <a:spcPts val="2292"/>
              </a:lnSpc>
              <a:buNone/>
            </a:pPr>
            <a:endParaRPr lang="en-US" sz="14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079897"/>
            <a:ext cx="8983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 Cleaning &amp; Pre-proccessings</a:t>
            </a:r>
            <a:endParaRPr lang="en-US" sz="4374" dirty="0"/>
          </a:p>
        </p:txBody>
      </p:sp>
      <p:pic>
        <p:nvPicPr>
          <p:cNvPr id="5" name="Image 0" descr="preencoded.png"/>
          <p:cNvPicPr>
            <a:picLocks noChangeAspect="1"/>
          </p:cNvPicPr>
          <p:nvPr/>
        </p:nvPicPr>
        <p:blipFill>
          <a:blip r:embed="rId3"/>
          <a:stretch>
            <a:fillRect/>
          </a:stretch>
        </p:blipFill>
        <p:spPr>
          <a:xfrm>
            <a:off x="2037993" y="2357438"/>
            <a:ext cx="5006221" cy="1450538"/>
          </a:xfrm>
          <a:prstGeom prst="rect">
            <a:avLst/>
          </a:prstGeom>
        </p:spPr>
      </p:pic>
      <p:sp>
        <p:nvSpPr>
          <p:cNvPr id="6" name="Text 3"/>
          <p:cNvSpPr/>
          <p:nvPr/>
        </p:nvSpPr>
        <p:spPr>
          <a:xfrm>
            <a:off x="3207901" y="4057888"/>
            <a:ext cx="2666286" cy="416481"/>
          </a:xfrm>
          <a:prstGeom prst="rect">
            <a:avLst/>
          </a:prstGeom>
          <a:noFill/>
          <a:ln/>
        </p:spPr>
        <p:txBody>
          <a:bodyPr wrap="none" rtlCol="0" anchor="t"/>
          <a:lstStyle/>
          <a:p>
            <a:pPr marL="0" indent="0" algn="ctr">
              <a:lnSpc>
                <a:spcPts val="3281"/>
              </a:lnSpc>
              <a:buNone/>
            </a:pPr>
            <a:r>
              <a:rPr lang="en-US" sz="2624" u="sng" dirty="0">
                <a:solidFill>
                  <a:srgbClr val="FAA1A1"/>
                </a:solidFill>
                <a:latin typeface="Fraunces" pitchFamily="34" charset="0"/>
                <a:ea typeface="Fraunces" pitchFamily="34" charset="-122"/>
                <a:cs typeface="Fraunces" pitchFamily="34" charset="-120"/>
              </a:rPr>
              <a:t>Approach</a:t>
            </a:r>
            <a:endParaRPr lang="en-US" sz="2624" dirty="0"/>
          </a:p>
        </p:txBody>
      </p:sp>
      <p:sp>
        <p:nvSpPr>
          <p:cNvPr id="7" name="Shape 4"/>
          <p:cNvSpPr/>
          <p:nvPr/>
        </p:nvSpPr>
        <p:spPr>
          <a:xfrm>
            <a:off x="2037993" y="4790837"/>
            <a:ext cx="222171" cy="222171"/>
          </a:xfrm>
          <a:prstGeom prst="roundRect">
            <a:avLst>
              <a:gd name="adj" fmla="val 45006"/>
            </a:avLst>
          </a:prstGeom>
          <a:noFill/>
          <a:ln w="27742">
            <a:solidFill>
              <a:srgbClr val="8C98CA"/>
            </a:solidFill>
            <a:prstDash val="solid"/>
          </a:ln>
        </p:spPr>
      </p:sp>
      <p:sp>
        <p:nvSpPr>
          <p:cNvPr id="8" name="Text 5"/>
          <p:cNvSpPr/>
          <p:nvPr/>
        </p:nvSpPr>
        <p:spPr>
          <a:xfrm>
            <a:off x="2393394" y="4724281"/>
            <a:ext cx="4650819"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We have 1497 unique features in name column</a:t>
            </a:r>
            <a:endParaRPr lang="en-US" sz="1750" dirty="0"/>
          </a:p>
        </p:txBody>
      </p:sp>
      <p:sp>
        <p:nvSpPr>
          <p:cNvPr id="9" name="Shape 6"/>
          <p:cNvSpPr/>
          <p:nvPr/>
        </p:nvSpPr>
        <p:spPr>
          <a:xfrm>
            <a:off x="2037993" y="5590461"/>
            <a:ext cx="222171" cy="222171"/>
          </a:xfrm>
          <a:prstGeom prst="roundRect">
            <a:avLst>
              <a:gd name="adj" fmla="val 45006"/>
            </a:avLst>
          </a:prstGeom>
          <a:noFill/>
          <a:ln w="27742">
            <a:solidFill>
              <a:srgbClr val="8C98CA"/>
            </a:solidFill>
            <a:prstDash val="solid"/>
          </a:ln>
        </p:spPr>
      </p:sp>
      <p:sp>
        <p:nvSpPr>
          <p:cNvPr id="10" name="Text 7"/>
          <p:cNvSpPr/>
          <p:nvPr/>
        </p:nvSpPr>
        <p:spPr>
          <a:xfrm>
            <a:off x="2393394" y="5523905"/>
            <a:ext cx="4650819"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To Reduce the complexity in name column we have created three new column such brand, model, sub_class</a:t>
            </a:r>
            <a:endParaRPr lang="en-US" sz="1750" dirty="0"/>
          </a:p>
        </p:txBody>
      </p:sp>
      <p:sp>
        <p:nvSpPr>
          <p:cNvPr id="11" name="Shape 8"/>
          <p:cNvSpPr/>
          <p:nvPr/>
        </p:nvSpPr>
        <p:spPr>
          <a:xfrm>
            <a:off x="2037993" y="6745486"/>
            <a:ext cx="222171" cy="222171"/>
          </a:xfrm>
          <a:prstGeom prst="roundRect">
            <a:avLst>
              <a:gd name="adj" fmla="val 45006"/>
            </a:avLst>
          </a:prstGeom>
          <a:noFill/>
          <a:ln w="27742">
            <a:solidFill>
              <a:srgbClr val="8C98CA"/>
            </a:solidFill>
            <a:prstDash val="solid"/>
          </a:ln>
        </p:spPr>
      </p:sp>
      <p:sp>
        <p:nvSpPr>
          <p:cNvPr id="12" name="Text 9"/>
          <p:cNvSpPr/>
          <p:nvPr/>
        </p:nvSpPr>
        <p:spPr>
          <a:xfrm>
            <a:off x="2393394" y="6678930"/>
            <a:ext cx="4650819" cy="355402"/>
          </a:xfrm>
          <a:prstGeom prst="rect">
            <a:avLst/>
          </a:prstGeom>
          <a:noFill/>
          <a:ln/>
        </p:spPr>
        <p:txBody>
          <a:bodyPr wrap="non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we can drop the name column</a:t>
            </a:r>
            <a:endParaRPr lang="en-US" sz="1750" dirty="0"/>
          </a:p>
        </p:txBody>
      </p:sp>
      <p:sp>
        <p:nvSpPr>
          <p:cNvPr id="13" name="Text 10"/>
          <p:cNvSpPr/>
          <p:nvPr/>
        </p:nvSpPr>
        <p:spPr>
          <a:xfrm>
            <a:off x="7593806" y="2307431"/>
            <a:ext cx="5006221" cy="284321"/>
          </a:xfrm>
          <a:prstGeom prst="rect">
            <a:avLst/>
          </a:prstGeom>
          <a:noFill/>
          <a:ln/>
        </p:spPr>
        <p:txBody>
          <a:bodyPr wrap="none" rtlCol="0" anchor="t"/>
          <a:lstStyle/>
          <a:p>
            <a:pPr marL="0" indent="0">
              <a:lnSpc>
                <a:spcPts val="2239"/>
              </a:lnSpc>
              <a:buNone/>
            </a:pPr>
            <a:r>
              <a:rPr lang="en-US" sz="1400" dirty="0">
                <a:solidFill>
                  <a:srgbClr val="EBECEF"/>
                </a:solidFill>
                <a:latin typeface="Epilogue" pitchFamily="34" charset="0"/>
                <a:ea typeface="Epilogue" pitchFamily="34" charset="-122"/>
                <a:cs typeface="Epilogue" pitchFamily="34" charset="-120"/>
              </a:rPr>
              <a:t>car_names=list(df['name'])</a:t>
            </a:r>
            <a:endParaRPr lang="en-US" sz="1400" dirty="0"/>
          </a:p>
        </p:txBody>
      </p:sp>
      <p:sp>
        <p:nvSpPr>
          <p:cNvPr id="14" name="Text 11"/>
          <p:cNvSpPr/>
          <p:nvPr/>
        </p:nvSpPr>
        <p:spPr>
          <a:xfrm>
            <a:off x="7593806" y="2791658"/>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brand,model,sub_class=[],[],[]</a:t>
            </a:r>
            <a:endParaRPr lang="en-US" sz="1400" dirty="0"/>
          </a:p>
        </p:txBody>
      </p:sp>
      <p:sp>
        <p:nvSpPr>
          <p:cNvPr id="15" name="Text 12"/>
          <p:cNvSpPr/>
          <p:nvPr/>
        </p:nvSpPr>
        <p:spPr>
          <a:xfrm>
            <a:off x="7593806" y="3275886"/>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for car in car_names:</a:t>
            </a:r>
            <a:endParaRPr lang="en-US" sz="1400" dirty="0"/>
          </a:p>
        </p:txBody>
      </p:sp>
      <p:sp>
        <p:nvSpPr>
          <p:cNvPr id="16" name="Text 13"/>
          <p:cNvSpPr/>
          <p:nvPr/>
        </p:nvSpPr>
        <p:spPr>
          <a:xfrm>
            <a:off x="7593806" y="3760113"/>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parts=car.split()</a:t>
            </a:r>
            <a:endParaRPr lang="en-US" sz="1400" dirty="0"/>
          </a:p>
        </p:txBody>
      </p:sp>
      <p:sp>
        <p:nvSpPr>
          <p:cNvPr id="17" name="Text 14"/>
          <p:cNvSpPr/>
          <p:nvPr/>
        </p:nvSpPr>
        <p:spPr>
          <a:xfrm>
            <a:off x="7593806" y="4244340"/>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x=parts[0]</a:t>
            </a:r>
            <a:endParaRPr lang="en-US" sz="1400" dirty="0"/>
          </a:p>
        </p:txBody>
      </p:sp>
      <p:sp>
        <p:nvSpPr>
          <p:cNvPr id="18" name="Text 15"/>
          <p:cNvSpPr/>
          <p:nvPr/>
        </p:nvSpPr>
        <p:spPr>
          <a:xfrm>
            <a:off x="7593806" y="4728567"/>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y=parts[1]</a:t>
            </a:r>
            <a:endParaRPr lang="en-US" sz="1400" dirty="0"/>
          </a:p>
        </p:txBody>
      </p:sp>
      <p:sp>
        <p:nvSpPr>
          <p:cNvPr id="19" name="Text 16"/>
          <p:cNvSpPr/>
          <p:nvPr/>
        </p:nvSpPr>
        <p:spPr>
          <a:xfrm>
            <a:off x="7593806" y="5212794"/>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z=parts[2:]</a:t>
            </a:r>
            <a:endParaRPr lang="en-US" sz="1400" dirty="0"/>
          </a:p>
        </p:txBody>
      </p:sp>
      <p:sp>
        <p:nvSpPr>
          <p:cNvPr id="20" name="Text 17"/>
          <p:cNvSpPr/>
          <p:nvPr/>
        </p:nvSpPr>
        <p:spPr>
          <a:xfrm>
            <a:off x="7593806" y="5697022"/>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brand.append(x)</a:t>
            </a:r>
            <a:endParaRPr lang="en-US" sz="1400" dirty="0"/>
          </a:p>
        </p:txBody>
      </p:sp>
      <p:sp>
        <p:nvSpPr>
          <p:cNvPr id="21" name="Text 18"/>
          <p:cNvSpPr/>
          <p:nvPr/>
        </p:nvSpPr>
        <p:spPr>
          <a:xfrm>
            <a:off x="7593806" y="6181249"/>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model.append(y)</a:t>
            </a:r>
            <a:endParaRPr lang="en-US" sz="1400" dirty="0"/>
          </a:p>
        </p:txBody>
      </p:sp>
      <p:sp>
        <p:nvSpPr>
          <p:cNvPr id="22" name="Text 19"/>
          <p:cNvSpPr/>
          <p:nvPr/>
        </p:nvSpPr>
        <p:spPr>
          <a:xfrm>
            <a:off x="7593806" y="6665476"/>
            <a:ext cx="5006221" cy="284321"/>
          </a:xfrm>
          <a:prstGeom prst="rect">
            <a:avLst/>
          </a:prstGeom>
          <a:noFill/>
          <a:ln/>
        </p:spPr>
        <p:txBody>
          <a:bodyPr wrap="none" rtlCol="0" anchor="t"/>
          <a:lstStyle/>
          <a:p>
            <a:pPr marL="0" indent="0" algn="l">
              <a:lnSpc>
                <a:spcPts val="2239"/>
              </a:lnSpc>
              <a:buNone/>
            </a:pPr>
            <a:r>
              <a:rPr lang="en-US" sz="1400" dirty="0">
                <a:solidFill>
                  <a:srgbClr val="EBECEF"/>
                </a:solidFill>
                <a:latin typeface="Epilogue" pitchFamily="34" charset="0"/>
                <a:ea typeface="Epilogue" pitchFamily="34" charset="-122"/>
                <a:cs typeface="Epilogue" pitchFamily="34" charset="-120"/>
              </a:rPr>
              <a:t>sub_class.append(z)</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904286"/>
            <a:ext cx="80162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Factors Influencing Car Prices</a:t>
            </a:r>
            <a:endParaRPr lang="en-US" sz="4374" dirty="0"/>
          </a:p>
        </p:txBody>
      </p:sp>
      <p:sp>
        <p:nvSpPr>
          <p:cNvPr id="5" name="Shape 3"/>
          <p:cNvSpPr/>
          <p:nvPr/>
        </p:nvSpPr>
        <p:spPr>
          <a:xfrm>
            <a:off x="2037993" y="3216592"/>
            <a:ext cx="499943" cy="499943"/>
          </a:xfrm>
          <a:prstGeom prst="roundRect">
            <a:avLst>
              <a:gd name="adj" fmla="val 20000"/>
            </a:avLst>
          </a:prstGeom>
          <a:solidFill>
            <a:srgbClr val="283157"/>
          </a:solidFill>
          <a:ln w="13811">
            <a:solidFill>
              <a:srgbClr val="303B69"/>
            </a:solidFill>
            <a:prstDash val="solid"/>
          </a:ln>
        </p:spPr>
      </p:sp>
      <p:sp>
        <p:nvSpPr>
          <p:cNvPr id="6" name="Text 4"/>
          <p:cNvSpPr/>
          <p:nvPr/>
        </p:nvSpPr>
        <p:spPr>
          <a:xfrm>
            <a:off x="2211705" y="3258264"/>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2760107" y="3292912"/>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Brand</a:t>
            </a:r>
            <a:endParaRPr lang="en-US" sz="2187" dirty="0"/>
          </a:p>
        </p:txBody>
      </p:sp>
      <p:sp>
        <p:nvSpPr>
          <p:cNvPr id="8" name="Text 6"/>
          <p:cNvSpPr/>
          <p:nvPr/>
        </p:nvSpPr>
        <p:spPr>
          <a:xfrm>
            <a:off x="2760107" y="3862268"/>
            <a:ext cx="444400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reputation of a car brand and how people perceive it affects the price.</a:t>
            </a:r>
            <a:endParaRPr lang="en-US" sz="1750" dirty="0"/>
          </a:p>
        </p:txBody>
      </p:sp>
      <p:sp>
        <p:nvSpPr>
          <p:cNvPr id="9" name="Shape 7"/>
          <p:cNvSpPr/>
          <p:nvPr/>
        </p:nvSpPr>
        <p:spPr>
          <a:xfrm>
            <a:off x="7426285" y="3216592"/>
            <a:ext cx="499943" cy="499943"/>
          </a:xfrm>
          <a:prstGeom prst="roundRect">
            <a:avLst>
              <a:gd name="adj" fmla="val 20000"/>
            </a:avLst>
          </a:prstGeom>
          <a:solidFill>
            <a:srgbClr val="283157"/>
          </a:solidFill>
          <a:ln w="13811">
            <a:solidFill>
              <a:srgbClr val="303B69"/>
            </a:solidFill>
            <a:prstDash val="solid"/>
          </a:ln>
        </p:spPr>
      </p:sp>
      <p:sp>
        <p:nvSpPr>
          <p:cNvPr id="10" name="Text 8"/>
          <p:cNvSpPr/>
          <p:nvPr/>
        </p:nvSpPr>
        <p:spPr>
          <a:xfrm>
            <a:off x="7573327" y="3258264"/>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8148399" y="3292912"/>
            <a:ext cx="265938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Year, Make, &amp; Model</a:t>
            </a:r>
            <a:endParaRPr lang="en-US" sz="2187" dirty="0"/>
          </a:p>
        </p:txBody>
      </p:sp>
      <p:sp>
        <p:nvSpPr>
          <p:cNvPr id="12" name="Text 10"/>
          <p:cNvSpPr/>
          <p:nvPr/>
        </p:nvSpPr>
        <p:spPr>
          <a:xfrm>
            <a:off x="8148399" y="3862268"/>
            <a:ext cx="444400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year, make, and model of a car determine the base price of a car.</a:t>
            </a:r>
            <a:endParaRPr lang="en-US" sz="1750" dirty="0"/>
          </a:p>
        </p:txBody>
      </p:sp>
      <p:sp>
        <p:nvSpPr>
          <p:cNvPr id="13" name="Shape 11"/>
          <p:cNvSpPr/>
          <p:nvPr/>
        </p:nvSpPr>
        <p:spPr>
          <a:xfrm>
            <a:off x="2037993" y="4968835"/>
            <a:ext cx="499943" cy="499943"/>
          </a:xfrm>
          <a:prstGeom prst="roundRect">
            <a:avLst>
              <a:gd name="adj" fmla="val 20000"/>
            </a:avLst>
          </a:prstGeom>
          <a:solidFill>
            <a:srgbClr val="283157"/>
          </a:solidFill>
          <a:ln w="13811">
            <a:solidFill>
              <a:srgbClr val="303B69"/>
            </a:solidFill>
            <a:prstDash val="solid"/>
          </a:ln>
        </p:spPr>
      </p:sp>
      <p:sp>
        <p:nvSpPr>
          <p:cNvPr id="14" name="Text 12"/>
          <p:cNvSpPr/>
          <p:nvPr/>
        </p:nvSpPr>
        <p:spPr>
          <a:xfrm>
            <a:off x="2196465" y="5010507"/>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3"/>
          <p:cNvSpPr/>
          <p:nvPr/>
        </p:nvSpPr>
        <p:spPr>
          <a:xfrm>
            <a:off x="2760107" y="5045154"/>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Mileage</a:t>
            </a:r>
            <a:endParaRPr lang="en-US" sz="2187" dirty="0"/>
          </a:p>
        </p:txBody>
      </p:sp>
      <p:sp>
        <p:nvSpPr>
          <p:cNvPr id="16" name="Text 14"/>
          <p:cNvSpPr/>
          <p:nvPr/>
        </p:nvSpPr>
        <p:spPr>
          <a:xfrm>
            <a:off x="2760107" y="5614511"/>
            <a:ext cx="444400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more mileage on a car, the lower its price will be.</a:t>
            </a:r>
            <a:endParaRPr lang="en-US" sz="1750" dirty="0"/>
          </a:p>
        </p:txBody>
      </p:sp>
      <p:sp>
        <p:nvSpPr>
          <p:cNvPr id="17" name="Shape 15"/>
          <p:cNvSpPr/>
          <p:nvPr/>
        </p:nvSpPr>
        <p:spPr>
          <a:xfrm>
            <a:off x="7426285" y="4968835"/>
            <a:ext cx="499943" cy="499943"/>
          </a:xfrm>
          <a:prstGeom prst="roundRect">
            <a:avLst>
              <a:gd name="adj" fmla="val 20000"/>
            </a:avLst>
          </a:prstGeom>
          <a:solidFill>
            <a:srgbClr val="283157"/>
          </a:solidFill>
          <a:ln w="13811">
            <a:solidFill>
              <a:srgbClr val="303B69"/>
            </a:solidFill>
            <a:prstDash val="solid"/>
          </a:ln>
        </p:spPr>
      </p:sp>
      <p:sp>
        <p:nvSpPr>
          <p:cNvPr id="18" name="Text 16"/>
          <p:cNvSpPr/>
          <p:nvPr/>
        </p:nvSpPr>
        <p:spPr>
          <a:xfrm>
            <a:off x="7573327" y="501050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4</a:t>
            </a:r>
            <a:endParaRPr lang="en-US" sz="2624" dirty="0"/>
          </a:p>
        </p:txBody>
      </p:sp>
      <p:sp>
        <p:nvSpPr>
          <p:cNvPr id="19" name="Text 17"/>
          <p:cNvSpPr/>
          <p:nvPr/>
        </p:nvSpPr>
        <p:spPr>
          <a:xfrm>
            <a:off x="8148399" y="5045154"/>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Condition</a:t>
            </a:r>
            <a:endParaRPr lang="en-US" sz="2187" dirty="0"/>
          </a:p>
        </p:txBody>
      </p:sp>
      <p:sp>
        <p:nvSpPr>
          <p:cNvPr id="20" name="Text 18"/>
          <p:cNvSpPr/>
          <p:nvPr/>
        </p:nvSpPr>
        <p:spPr>
          <a:xfrm>
            <a:off x="8148399" y="5614511"/>
            <a:ext cx="444400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physical and mechanical condition of a car plays a crucial role in its value.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570315"/>
            <a:ext cx="91440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 Collection and Preprocessing</a:t>
            </a:r>
            <a:endParaRPr lang="en-US" sz="4374" dirty="0"/>
          </a:p>
        </p:txBody>
      </p:sp>
      <p:pic>
        <p:nvPicPr>
          <p:cNvPr id="5" name="Image 0" descr="preencoded.png"/>
          <p:cNvPicPr>
            <a:picLocks noChangeAspect="1"/>
          </p:cNvPicPr>
          <p:nvPr/>
        </p:nvPicPr>
        <p:blipFill>
          <a:blip r:embed="rId3"/>
          <a:stretch>
            <a:fillRect/>
          </a:stretch>
        </p:blipFill>
        <p:spPr>
          <a:xfrm>
            <a:off x="2037993" y="2709029"/>
            <a:ext cx="3295888" cy="2036921"/>
          </a:xfrm>
          <a:prstGeom prst="rect">
            <a:avLst/>
          </a:prstGeom>
        </p:spPr>
      </p:pic>
      <p:sp>
        <p:nvSpPr>
          <p:cNvPr id="6" name="Text 3"/>
          <p:cNvSpPr/>
          <p:nvPr/>
        </p:nvSpPr>
        <p:spPr>
          <a:xfrm>
            <a:off x="2037993" y="5023604"/>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Data Collection</a:t>
            </a:r>
            <a:endParaRPr lang="en-US" sz="2187" dirty="0"/>
          </a:p>
        </p:txBody>
      </p:sp>
      <p:sp>
        <p:nvSpPr>
          <p:cNvPr id="7" name="Text 4"/>
          <p:cNvSpPr/>
          <p:nvPr/>
        </p:nvSpPr>
        <p:spPr>
          <a:xfrm>
            <a:off x="2037993" y="5592961"/>
            <a:ext cx="3295888"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Exploring various sources to collect structured and unstructured data.</a:t>
            </a:r>
            <a:endParaRPr lang="en-US" sz="1750" dirty="0"/>
          </a:p>
        </p:txBody>
      </p:sp>
      <p:pic>
        <p:nvPicPr>
          <p:cNvPr id="8" name="Image 1" descr="preencoded.png"/>
          <p:cNvPicPr>
            <a:picLocks noChangeAspect="1"/>
          </p:cNvPicPr>
          <p:nvPr/>
        </p:nvPicPr>
        <p:blipFill>
          <a:blip r:embed="rId4"/>
          <a:stretch>
            <a:fillRect/>
          </a:stretch>
        </p:blipFill>
        <p:spPr>
          <a:xfrm>
            <a:off x="5667137" y="2709029"/>
            <a:ext cx="3296007" cy="2037040"/>
          </a:xfrm>
          <a:prstGeom prst="rect">
            <a:avLst/>
          </a:prstGeom>
        </p:spPr>
      </p:pic>
      <p:sp>
        <p:nvSpPr>
          <p:cNvPr id="9" name="Text 5"/>
          <p:cNvSpPr/>
          <p:nvPr/>
        </p:nvSpPr>
        <p:spPr>
          <a:xfrm>
            <a:off x="5667137" y="5023723"/>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Data Cleaning</a:t>
            </a:r>
            <a:endParaRPr lang="en-US" sz="2187" dirty="0"/>
          </a:p>
        </p:txBody>
      </p:sp>
      <p:sp>
        <p:nvSpPr>
          <p:cNvPr id="10" name="Text 6"/>
          <p:cNvSpPr/>
          <p:nvPr/>
        </p:nvSpPr>
        <p:spPr>
          <a:xfrm>
            <a:off x="5667137" y="5593080"/>
            <a:ext cx="3296007" cy="1066205"/>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Removing outliers, filling missing values, and transforming data.</a:t>
            </a:r>
            <a:endParaRPr lang="en-US" sz="1750" dirty="0"/>
          </a:p>
        </p:txBody>
      </p:sp>
      <p:pic>
        <p:nvPicPr>
          <p:cNvPr id="11" name="Image 2" descr="preencoded.png"/>
          <p:cNvPicPr>
            <a:picLocks noChangeAspect="1"/>
          </p:cNvPicPr>
          <p:nvPr/>
        </p:nvPicPr>
        <p:blipFill>
          <a:blip r:embed="rId5"/>
          <a:stretch>
            <a:fillRect/>
          </a:stretch>
        </p:blipFill>
        <p:spPr>
          <a:xfrm>
            <a:off x="9296400" y="2709029"/>
            <a:ext cx="3296007" cy="2037040"/>
          </a:xfrm>
          <a:prstGeom prst="rect">
            <a:avLst/>
          </a:prstGeom>
        </p:spPr>
      </p:pic>
      <p:sp>
        <p:nvSpPr>
          <p:cNvPr id="12" name="Text 7"/>
          <p:cNvSpPr/>
          <p:nvPr/>
        </p:nvSpPr>
        <p:spPr>
          <a:xfrm>
            <a:off x="9296400" y="5023723"/>
            <a:ext cx="259842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Data Normalization</a:t>
            </a:r>
            <a:endParaRPr lang="en-US" sz="2187" dirty="0"/>
          </a:p>
        </p:txBody>
      </p:sp>
      <p:sp>
        <p:nvSpPr>
          <p:cNvPr id="13" name="Text 8"/>
          <p:cNvSpPr/>
          <p:nvPr/>
        </p:nvSpPr>
        <p:spPr>
          <a:xfrm>
            <a:off x="9296400" y="5593080"/>
            <a:ext cx="3296007"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Scaling and standardizing data to eliminate bias.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1682234"/>
            <a:ext cx="69342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Exploratory Data Analysis</a:t>
            </a:r>
            <a:endParaRPr lang="en-US" sz="4374" dirty="0"/>
          </a:p>
        </p:txBody>
      </p:sp>
      <p:sp>
        <p:nvSpPr>
          <p:cNvPr id="5" name="Shape 3"/>
          <p:cNvSpPr/>
          <p:nvPr/>
        </p:nvSpPr>
        <p:spPr>
          <a:xfrm>
            <a:off x="2037993" y="2820948"/>
            <a:ext cx="5166122" cy="1752124"/>
          </a:xfrm>
          <a:prstGeom prst="roundRect">
            <a:avLst>
              <a:gd name="adj" fmla="val 5707"/>
            </a:avLst>
          </a:prstGeom>
          <a:solidFill>
            <a:srgbClr val="283157"/>
          </a:solidFill>
          <a:ln w="13811">
            <a:solidFill>
              <a:srgbClr val="303B69"/>
            </a:solidFill>
            <a:prstDash val="solid"/>
          </a:ln>
        </p:spPr>
      </p:sp>
      <p:sp>
        <p:nvSpPr>
          <p:cNvPr id="6" name="Text 4"/>
          <p:cNvSpPr/>
          <p:nvPr/>
        </p:nvSpPr>
        <p:spPr>
          <a:xfrm>
            <a:off x="2273975" y="3056930"/>
            <a:ext cx="25527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Univariate Analysis</a:t>
            </a:r>
            <a:endParaRPr lang="en-US" sz="2187" dirty="0"/>
          </a:p>
        </p:txBody>
      </p:sp>
      <p:sp>
        <p:nvSpPr>
          <p:cNvPr id="7" name="Text 5"/>
          <p:cNvSpPr/>
          <p:nvPr/>
        </p:nvSpPr>
        <p:spPr>
          <a:xfrm>
            <a:off x="2273975" y="3626287"/>
            <a:ext cx="4694158"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Study the data distributions</a:t>
            </a:r>
            <a:endParaRPr lang="en-US" sz="1750" dirty="0"/>
          </a:p>
        </p:txBody>
      </p:sp>
      <p:sp>
        <p:nvSpPr>
          <p:cNvPr id="8" name="Shape 6"/>
          <p:cNvSpPr/>
          <p:nvPr/>
        </p:nvSpPr>
        <p:spPr>
          <a:xfrm>
            <a:off x="7426285" y="2820948"/>
            <a:ext cx="5166122" cy="1752124"/>
          </a:xfrm>
          <a:prstGeom prst="roundRect">
            <a:avLst>
              <a:gd name="adj" fmla="val 5707"/>
            </a:avLst>
          </a:prstGeom>
          <a:solidFill>
            <a:srgbClr val="283157"/>
          </a:solidFill>
          <a:ln w="13811">
            <a:solidFill>
              <a:srgbClr val="303B69"/>
            </a:solidFill>
            <a:prstDash val="solid"/>
          </a:ln>
        </p:spPr>
      </p:sp>
      <p:sp>
        <p:nvSpPr>
          <p:cNvPr id="9" name="Text 7"/>
          <p:cNvSpPr/>
          <p:nvPr/>
        </p:nvSpPr>
        <p:spPr>
          <a:xfrm>
            <a:off x="7662267" y="3056930"/>
            <a:ext cx="23622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Bivariate Analysis</a:t>
            </a:r>
            <a:endParaRPr lang="en-US" sz="2187" dirty="0"/>
          </a:p>
        </p:txBody>
      </p:sp>
      <p:sp>
        <p:nvSpPr>
          <p:cNvPr id="10" name="Text 8"/>
          <p:cNvSpPr/>
          <p:nvPr/>
        </p:nvSpPr>
        <p:spPr>
          <a:xfrm>
            <a:off x="7662267" y="3626287"/>
            <a:ext cx="469415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Find correlations between independent and dependent variables</a:t>
            </a:r>
            <a:endParaRPr lang="en-US" sz="1750" dirty="0"/>
          </a:p>
        </p:txBody>
      </p:sp>
      <p:sp>
        <p:nvSpPr>
          <p:cNvPr id="11" name="Shape 9"/>
          <p:cNvSpPr/>
          <p:nvPr/>
        </p:nvSpPr>
        <p:spPr>
          <a:xfrm>
            <a:off x="2037993" y="4795242"/>
            <a:ext cx="5166122" cy="1752124"/>
          </a:xfrm>
          <a:prstGeom prst="roundRect">
            <a:avLst>
              <a:gd name="adj" fmla="val 5707"/>
            </a:avLst>
          </a:prstGeom>
          <a:solidFill>
            <a:srgbClr val="283157"/>
          </a:solidFill>
          <a:ln w="13811">
            <a:solidFill>
              <a:srgbClr val="303B69"/>
            </a:solidFill>
            <a:prstDash val="solid"/>
          </a:ln>
        </p:spPr>
      </p:sp>
      <p:sp>
        <p:nvSpPr>
          <p:cNvPr id="12" name="Text 10"/>
          <p:cNvSpPr/>
          <p:nvPr/>
        </p:nvSpPr>
        <p:spPr>
          <a:xfrm>
            <a:off x="2273975" y="5031224"/>
            <a:ext cx="27889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Multivariate Analysis</a:t>
            </a:r>
            <a:endParaRPr lang="en-US" sz="2187" dirty="0"/>
          </a:p>
        </p:txBody>
      </p:sp>
      <p:sp>
        <p:nvSpPr>
          <p:cNvPr id="13" name="Text 11"/>
          <p:cNvSpPr/>
          <p:nvPr/>
        </p:nvSpPr>
        <p:spPr>
          <a:xfrm>
            <a:off x="2273975" y="5600581"/>
            <a:ext cx="469415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Understand the complicated relationships between variables</a:t>
            </a:r>
            <a:endParaRPr lang="en-US" sz="1750" dirty="0"/>
          </a:p>
        </p:txBody>
      </p:sp>
      <p:sp>
        <p:nvSpPr>
          <p:cNvPr id="14" name="Shape 12"/>
          <p:cNvSpPr/>
          <p:nvPr/>
        </p:nvSpPr>
        <p:spPr>
          <a:xfrm>
            <a:off x="7426285" y="4795242"/>
            <a:ext cx="5166122" cy="1752124"/>
          </a:xfrm>
          <a:prstGeom prst="roundRect">
            <a:avLst>
              <a:gd name="adj" fmla="val 5707"/>
            </a:avLst>
          </a:prstGeom>
          <a:solidFill>
            <a:srgbClr val="283157"/>
          </a:solidFill>
          <a:ln w="13811">
            <a:solidFill>
              <a:srgbClr val="303B69"/>
            </a:solidFill>
            <a:prstDash val="solid"/>
          </a:ln>
        </p:spPr>
      </p:sp>
      <p:sp>
        <p:nvSpPr>
          <p:cNvPr id="15" name="Text 13"/>
          <p:cNvSpPr/>
          <p:nvPr/>
        </p:nvSpPr>
        <p:spPr>
          <a:xfrm>
            <a:off x="7662267" y="5031224"/>
            <a:ext cx="24003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Data Visualization</a:t>
            </a:r>
            <a:endParaRPr lang="en-US" sz="2187" dirty="0"/>
          </a:p>
        </p:txBody>
      </p:sp>
      <p:sp>
        <p:nvSpPr>
          <p:cNvPr id="16" name="Text 14"/>
          <p:cNvSpPr/>
          <p:nvPr/>
        </p:nvSpPr>
        <p:spPr>
          <a:xfrm>
            <a:off x="7662267" y="5600581"/>
            <a:ext cx="4694158"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Present data visually using charts and graphs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1827</Words>
  <Application>Microsoft Office PowerPoint</Application>
  <PresentationFormat>Custom</PresentationFormat>
  <Paragraphs>232</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Anil Poddar</cp:lastModifiedBy>
  <cp:revision>2</cp:revision>
  <dcterms:created xsi:type="dcterms:W3CDTF">2023-11-30T09:29:33Z</dcterms:created>
  <dcterms:modified xsi:type="dcterms:W3CDTF">2023-11-30T09:40:12Z</dcterms:modified>
</cp:coreProperties>
</file>